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9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03A"/>
    <a:srgbClr val="5E6A71"/>
    <a:srgbClr val="AEB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205"/>
        <p:guide pos="9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66C37-2C54-4853-AA7D-D094888195D4}" type="datetimeFigureOut">
              <a:rPr lang="en-CA" smtClean="0"/>
              <a:t>2018-06-22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805D-6F36-4356-87A6-EA70DC9EED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70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648" y="2607047"/>
            <a:ext cx="6624736" cy="893961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5656" y="3393679"/>
            <a:ext cx="6624736" cy="467369"/>
          </a:xfrm>
        </p:spPr>
        <p:txBody>
          <a:bodyPr>
            <a:normAutofit/>
          </a:bodyPr>
          <a:lstStyle>
            <a:lvl1pPr marL="0" indent="0" algn="l">
              <a:buNone/>
              <a:defRPr sz="2400" cap="all" baseline="0">
                <a:solidFill>
                  <a:srgbClr val="5E6A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EVENT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906110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205" userDrawn="1">
          <p15:clr>
            <a:srgbClr val="FBAE40"/>
          </p15:clr>
        </p15:guide>
        <p15:guide id="2" pos="97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"/>
            <a:ext cx="7571184" cy="105273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5E6A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232854"/>
          </a:xfrm>
        </p:spPr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31" y="5949280"/>
            <a:ext cx="416430" cy="41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1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2051149"/>
            <a:ext cx="3596208" cy="3394075"/>
          </a:xfrm>
        </p:spPr>
        <p:txBody>
          <a:bodyPr/>
          <a:lstStyle>
            <a:lvl1pPr>
              <a:defRPr sz="2100">
                <a:solidFill>
                  <a:srgbClr val="5E6A71"/>
                </a:solidFill>
              </a:defRPr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592" y="2051149"/>
            <a:ext cx="3596208" cy="3394075"/>
          </a:xfrm>
        </p:spPr>
        <p:txBody>
          <a:bodyPr/>
          <a:lstStyle>
            <a:lvl1pPr>
              <a:defRPr sz="2100">
                <a:solidFill>
                  <a:srgbClr val="5E6A71"/>
                </a:solidFill>
              </a:defRPr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115616" y="0"/>
            <a:ext cx="7571184" cy="105273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5E6A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31" y="5949280"/>
            <a:ext cx="416430" cy="41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75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0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E6A71"/>
                </a:solidFill>
              </a:defRPr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92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rgbClr val="F7403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5E6A7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5E6A7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601591"/>
            <a:ext cx="6840760" cy="893961"/>
          </a:xfrm>
        </p:spPr>
        <p:txBody>
          <a:bodyPr>
            <a:noAutofit/>
          </a:bodyPr>
          <a:lstStyle/>
          <a:p>
            <a:r>
              <a:rPr lang="en-CA" sz="3400" dirty="0"/>
              <a:t>La </a:t>
            </a:r>
            <a:r>
              <a:rPr lang="en-CA" sz="3400" dirty="0" err="1"/>
              <a:t>maltraitance</a:t>
            </a:r>
            <a:r>
              <a:rPr lang="en-CA" sz="3400" dirty="0"/>
              <a:t> des </a:t>
            </a:r>
            <a:r>
              <a:rPr lang="en-CA" sz="3400" dirty="0" err="1"/>
              <a:t>aînés</a:t>
            </a:r>
            <a:r>
              <a:rPr lang="en-CA" sz="3400" dirty="0"/>
              <a:t> </a:t>
            </a:r>
            <a:endParaRPr lang="en-CA" sz="3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393679"/>
            <a:ext cx="6732748" cy="539377"/>
          </a:xfrm>
        </p:spPr>
        <p:txBody>
          <a:bodyPr>
            <a:normAutofit/>
          </a:bodyPr>
          <a:lstStyle/>
          <a:p>
            <a:r>
              <a:rPr lang="fr-FR" dirty="0"/>
              <a:t>Ce qu’il faut savoir et surveiller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73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Exploitation </a:t>
            </a:r>
            <a:r>
              <a:rPr lang="en-US" dirty="0" err="1"/>
              <a:t>financière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7403A"/>
                </a:solidFill>
              </a:rPr>
              <a:t>Exemples d’</a:t>
            </a:r>
            <a:r>
              <a:rPr lang="fr-FR" i="1" dirty="0">
                <a:solidFill>
                  <a:srgbClr val="F7403A"/>
                </a:solidFill>
              </a:rPr>
              <a:t>exploitation financière</a:t>
            </a:r>
            <a:r>
              <a:rPr lang="fr-FR" dirty="0">
                <a:solidFill>
                  <a:srgbClr val="F7403A"/>
                </a:solidFill>
              </a:rPr>
              <a:t> :</a:t>
            </a:r>
          </a:p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fr-FR" dirty="0"/>
              <a:t>Mauvais usage de fonds ou de biens</a:t>
            </a:r>
          </a:p>
          <a:p>
            <a:pPr>
              <a:lnSpc>
                <a:spcPct val="150000"/>
              </a:lnSpc>
            </a:pPr>
            <a:r>
              <a:rPr lang="fr-FR" dirty="0"/>
              <a:t>Vol d’argent, de bijoux ou d’autres biens </a:t>
            </a:r>
          </a:p>
          <a:p>
            <a:pPr>
              <a:lnSpc>
                <a:spcPct val="150000"/>
              </a:lnSpc>
            </a:pPr>
            <a:r>
              <a:rPr lang="fr-FR" dirty="0"/>
              <a:t>Exploitation ou stratagèmes</a:t>
            </a:r>
          </a:p>
          <a:p>
            <a:pPr>
              <a:lnSpc>
                <a:spcPct val="150000"/>
              </a:lnSpc>
            </a:pPr>
            <a:r>
              <a:rPr lang="fr-FR" dirty="0"/>
              <a:t>Abus découlant d’une procuration</a:t>
            </a:r>
          </a:p>
          <a:p>
            <a:pPr>
              <a:lnSpc>
                <a:spcPct val="150000"/>
              </a:lnSpc>
            </a:pPr>
            <a:r>
              <a:rPr lang="fr-FR" dirty="0"/>
              <a:t>Fraude</a:t>
            </a:r>
          </a:p>
          <a:p>
            <a:pPr>
              <a:lnSpc>
                <a:spcPct val="150000"/>
              </a:lnSpc>
            </a:pPr>
            <a:r>
              <a:rPr lang="fr-FR" dirty="0"/>
              <a:t>Contrefaçon de chèques ou d’autres </a:t>
            </a:r>
            <a:r>
              <a:rPr lang="fr-FR" dirty="0" smtClean="0"/>
              <a:t>documents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481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Signes</a:t>
            </a:r>
            <a:r>
              <a:rPr lang="en-US" dirty="0"/>
              <a:t> à </a:t>
            </a:r>
            <a:r>
              <a:rPr lang="en-US" dirty="0" err="1"/>
              <a:t>surveiller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5208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7403A"/>
                </a:solidFill>
              </a:rPr>
              <a:t>Signes d’</a:t>
            </a:r>
            <a:r>
              <a:rPr lang="fr-FR" i="1" dirty="0">
                <a:solidFill>
                  <a:srgbClr val="F7403A"/>
                </a:solidFill>
              </a:rPr>
              <a:t>exploitation financière</a:t>
            </a:r>
            <a:r>
              <a:rPr lang="fr-FR" dirty="0">
                <a:solidFill>
                  <a:srgbClr val="F7403A"/>
                </a:solidFill>
              </a:rPr>
              <a:t> :</a:t>
            </a:r>
          </a:p>
          <a:p>
            <a:pPr>
              <a:spcBef>
                <a:spcPts val="1600"/>
              </a:spcBef>
            </a:pPr>
            <a:r>
              <a:rPr lang="fr-FR" dirty="0"/>
              <a:t>Factures impayées/manque d’argent pour l’essentiel</a:t>
            </a:r>
          </a:p>
          <a:p>
            <a:pPr>
              <a:spcBef>
                <a:spcPts val="1200"/>
              </a:spcBef>
            </a:pPr>
            <a:r>
              <a:rPr lang="fr-FR" dirty="0"/>
              <a:t>Absence d’aides, de médicaments, etc.</a:t>
            </a:r>
          </a:p>
          <a:p>
            <a:pPr>
              <a:spcBef>
                <a:spcPts val="1200"/>
              </a:spcBef>
            </a:pPr>
            <a:r>
              <a:rPr lang="fr-FR" dirty="0"/>
              <a:t>Apparition soudaine de parents qui n’avaient manifesté aucun intérêt avant</a:t>
            </a:r>
          </a:p>
          <a:p>
            <a:pPr>
              <a:spcBef>
                <a:spcPts val="1200"/>
              </a:spcBef>
            </a:pPr>
            <a:r>
              <a:rPr lang="fr-FR" dirty="0"/>
              <a:t>Fausse signature ou procuration accordée dans des circonstances inhabituelles</a:t>
            </a:r>
          </a:p>
          <a:p>
            <a:pPr>
              <a:spcBef>
                <a:spcPts val="1200"/>
              </a:spcBef>
            </a:pPr>
            <a:r>
              <a:rPr lang="fr-FR" dirty="0"/>
              <a:t>Le client se plaint de ne pas savoir où sont passés ses fonds/biens</a:t>
            </a:r>
          </a:p>
          <a:p>
            <a:pPr>
              <a:spcBef>
                <a:spcPts val="1200"/>
              </a:spcBef>
            </a:pPr>
            <a:r>
              <a:rPr lang="fr-FR" dirty="0"/>
              <a:t>Modifications importantes à la stratégie de placement, au testament </a:t>
            </a:r>
            <a:r>
              <a:rPr lang="fr-FR" dirty="0" smtClean="0"/>
              <a:t>ou </a:t>
            </a:r>
            <a:r>
              <a:rPr lang="fr-FR" dirty="0"/>
              <a:t>aux comptes du client</a:t>
            </a:r>
          </a:p>
          <a:p>
            <a:pPr>
              <a:spcBef>
                <a:spcPts val="1200"/>
              </a:spcBef>
            </a:pPr>
            <a:r>
              <a:rPr lang="fr-FR" dirty="0"/>
              <a:t>La famille/le représentant refuse d’engager des dépenses pour le client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7999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Facteurs de risque lié </a:t>
            </a:r>
            <a:r>
              <a:rPr lang="fr-FR" dirty="0" smtClean="0"/>
              <a:t>à </a:t>
            </a:r>
            <a:r>
              <a:rPr lang="fr-FR" dirty="0"/>
              <a:t>la maltraitance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7403A"/>
                </a:solidFill>
              </a:rPr>
              <a:t>Les personnes âgées (surtout les femmes) sont plus souvent victimes de maltraitance pour diverses raisons : </a:t>
            </a:r>
          </a:p>
          <a:p>
            <a:pPr>
              <a:spcBef>
                <a:spcPts val="1400"/>
              </a:spcBef>
            </a:pPr>
            <a:r>
              <a:rPr lang="fr-FR" dirty="0"/>
              <a:t>Elles sont incapables de demander de l’aide ou de protester</a:t>
            </a:r>
          </a:p>
          <a:p>
            <a:pPr>
              <a:spcBef>
                <a:spcPts val="1200"/>
              </a:spcBef>
            </a:pPr>
            <a:r>
              <a:rPr lang="fr-FR" dirty="0"/>
              <a:t>Elles dépendent davantage des autres</a:t>
            </a:r>
          </a:p>
          <a:p>
            <a:pPr>
              <a:spcBef>
                <a:spcPts val="1200"/>
              </a:spcBef>
            </a:pPr>
            <a:r>
              <a:rPr lang="fr-FR" dirty="0"/>
              <a:t>Elles ne veulent pas s’imposer</a:t>
            </a:r>
          </a:p>
          <a:p>
            <a:pPr>
              <a:spcBef>
                <a:spcPts val="1200"/>
              </a:spcBef>
            </a:pPr>
            <a:r>
              <a:rPr lang="fr-FR" dirty="0"/>
              <a:t>Beaucoup de personnes ont accès à leur maison</a:t>
            </a:r>
          </a:p>
          <a:p>
            <a:pPr>
              <a:spcBef>
                <a:spcPts val="1200"/>
              </a:spcBef>
            </a:pPr>
            <a:r>
              <a:rPr lang="fr-FR" dirty="0"/>
              <a:t>Elles craignent de ne pas être </a:t>
            </a:r>
            <a:r>
              <a:rPr lang="fr-FR" dirty="0" smtClean="0"/>
              <a:t>crues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1962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Signaler la </a:t>
            </a:r>
            <a:r>
              <a:rPr lang="en-US" dirty="0" err="1"/>
              <a:t>maltraitance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7369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7403A"/>
                </a:solidFill>
              </a:rPr>
              <a:t>Au Canada, de nombreux obstacles empêchent les aînés de dénoncer la maltraitance subie : </a:t>
            </a:r>
          </a:p>
          <a:p>
            <a:pPr>
              <a:spcBef>
                <a:spcPts val="1600"/>
              </a:spcBef>
            </a:pPr>
            <a:r>
              <a:rPr lang="fr-FR" dirty="0"/>
              <a:t>Les victimes peuvent présenter des problèmes de mobilité ou des handicaps physiques ou cognitifs qui les empêchent de demander de l’aide.</a:t>
            </a:r>
          </a:p>
          <a:p>
            <a:pPr>
              <a:spcBef>
                <a:spcPts val="1200"/>
              </a:spcBef>
            </a:pPr>
            <a:r>
              <a:rPr lang="fr-FR" dirty="0"/>
              <a:t>La maltraitance vient souvent de soignants en position d’autorité par rapport à la personne âgée, qui n’exerce alors plus aucun contrôle.</a:t>
            </a:r>
          </a:p>
          <a:p>
            <a:pPr>
              <a:spcBef>
                <a:spcPts val="1200"/>
              </a:spcBef>
            </a:pPr>
            <a:r>
              <a:rPr lang="fr-FR" dirty="0"/>
              <a:t>Les victimes peuvent être coupées des ressources externes.</a:t>
            </a:r>
          </a:p>
          <a:p>
            <a:pPr>
              <a:spcBef>
                <a:spcPts val="1200"/>
              </a:spcBef>
            </a:pPr>
            <a:r>
              <a:rPr lang="fr-FR" dirty="0"/>
              <a:t>D’autres obstacles peuvent se poser : la langue, le transport, la méconnaissance des ressources offertes, etc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7304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700" dirty="0"/>
              <a:t>Que peuvent faire les représentants </a:t>
            </a:r>
            <a:br>
              <a:rPr lang="fr-FR" sz="2700" dirty="0"/>
            </a:br>
            <a:r>
              <a:rPr lang="fr-FR" sz="2700" dirty="0"/>
              <a:t>en services financiers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</a:pPr>
            <a:r>
              <a:rPr lang="fr-FR" dirty="0"/>
              <a:t>Connaître les procédures de l’entreprise </a:t>
            </a:r>
          </a:p>
          <a:p>
            <a:pPr>
              <a:spcBef>
                <a:spcPts val="2000"/>
              </a:spcBef>
            </a:pPr>
            <a:r>
              <a:rPr lang="fr-FR" dirty="0"/>
              <a:t>Demeurer à l’affût</a:t>
            </a:r>
          </a:p>
          <a:p>
            <a:pPr>
              <a:spcBef>
                <a:spcPts val="2000"/>
              </a:spcBef>
            </a:pPr>
            <a:r>
              <a:rPr lang="fr-FR" dirty="0"/>
              <a:t>Se tenir au courant de la situation des clients</a:t>
            </a:r>
          </a:p>
          <a:p>
            <a:pPr>
              <a:spcBef>
                <a:spcPts val="2000"/>
              </a:spcBef>
            </a:pPr>
            <a:r>
              <a:rPr lang="fr-FR" dirty="0"/>
              <a:t>Consulter les ressources de l’entreprise en présence de signaux </a:t>
            </a:r>
            <a:r>
              <a:rPr lang="fr-FR" dirty="0" smtClean="0"/>
              <a:t>d’alerte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903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Définition de la maltraitance </a:t>
            </a:r>
            <a:br>
              <a:rPr lang="fr-FR" dirty="0"/>
            </a:br>
            <a:r>
              <a:rPr lang="fr-FR" dirty="0"/>
              <a:t>des aînés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La maltraitance engage un geste ou une inaction qui porte atteinte à une personne âgée ou amène à la négliger.</a:t>
            </a:r>
          </a:p>
          <a:p>
            <a:pPr>
              <a:spcBef>
                <a:spcPts val="1200"/>
              </a:spcBef>
            </a:pPr>
            <a:r>
              <a:rPr lang="fr-FR" dirty="0"/>
              <a:t>La maltraitance peut venir des membres de la famille, </a:t>
            </a:r>
            <a:br>
              <a:rPr lang="fr-FR" dirty="0"/>
            </a:br>
            <a:r>
              <a:rPr lang="fr-FR" dirty="0"/>
              <a:t>des amis, des soignants, de personnes en position de confiance ou d’autorité ou d’inconnus. </a:t>
            </a:r>
          </a:p>
          <a:p>
            <a:pPr>
              <a:spcBef>
                <a:spcPts val="1200"/>
              </a:spcBef>
            </a:pPr>
            <a:r>
              <a:rPr lang="fr-FR" dirty="0"/>
              <a:t>La maltraitance peut être un cas isolé ou se produire </a:t>
            </a:r>
            <a:br>
              <a:rPr lang="fr-FR" dirty="0"/>
            </a:br>
            <a:r>
              <a:rPr lang="fr-FR" dirty="0"/>
              <a:t>à répétition.</a:t>
            </a:r>
          </a:p>
          <a:p>
            <a:pPr>
              <a:spcBef>
                <a:spcPts val="1200"/>
              </a:spcBef>
            </a:pPr>
            <a:r>
              <a:rPr lang="fr-FR" dirty="0"/>
              <a:t>La négligence fait partie du continuum de la maltraitance et renvoie généralement à l’incapacité d’une personne âgée d’obtenir des ressources et des soins adéquats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416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MALTRAITANCE DES AÎNÉS </a:t>
            </a:r>
            <a:br>
              <a:rPr lang="fr-FR" dirty="0"/>
            </a:br>
            <a:r>
              <a:rPr lang="fr-FR" dirty="0"/>
              <a:t>AU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Selon la National Elder </a:t>
            </a:r>
            <a:r>
              <a:rPr lang="fr-FR" dirty="0" err="1"/>
              <a:t>Mistreatment</a:t>
            </a:r>
            <a:r>
              <a:rPr lang="fr-FR" dirty="0"/>
              <a:t> </a:t>
            </a:r>
            <a:r>
              <a:rPr lang="fr-FR" dirty="0" err="1"/>
              <a:t>Prevalence</a:t>
            </a:r>
            <a:r>
              <a:rPr lang="fr-FR" dirty="0"/>
              <a:t> </a:t>
            </a:r>
            <a:r>
              <a:rPr lang="fr-FR" dirty="0" err="1"/>
              <a:t>Study</a:t>
            </a:r>
            <a:r>
              <a:rPr lang="fr-FR" dirty="0"/>
              <a:t> menée en 2015 par la Dre Lynn McDonald, 8,2 % des aînés au Canada ont été maltraités dans la dernière année.</a:t>
            </a:r>
          </a:p>
          <a:p>
            <a:pPr>
              <a:spcBef>
                <a:spcPts val="1200"/>
              </a:spcBef>
            </a:pPr>
            <a:r>
              <a:rPr lang="fr-FR" dirty="0"/>
              <a:t>La violence psychologie et l’exploitation financière sont les sévices les plus fréquents.</a:t>
            </a:r>
          </a:p>
          <a:p>
            <a:pPr>
              <a:spcBef>
                <a:spcPts val="1200"/>
              </a:spcBef>
            </a:pPr>
            <a:r>
              <a:rPr lang="fr-FR" dirty="0"/>
              <a:t>Selon un sondage CARP récent, 1 répondant sur 10 avait été maltraité et 35 % connaissaient une victime de maltraitance.</a:t>
            </a:r>
          </a:p>
          <a:p>
            <a:pPr>
              <a:spcBef>
                <a:spcPts val="1200"/>
              </a:spcBef>
            </a:pPr>
            <a:r>
              <a:rPr lang="fr-FR" dirty="0"/>
              <a:t>Ces statistiques ne tiennent pas compte des victimes à leur insu, en particulier dans les cas d’exploitation financière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5047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TYPES DE MALTRAITANCE DES AÎNÉS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dirty="0"/>
              <a:t>Violence psychologique et </a:t>
            </a:r>
            <a:r>
              <a:rPr lang="fr-FR" dirty="0" smtClean="0"/>
              <a:t>émotionnelle</a:t>
            </a:r>
            <a:endParaRPr lang="fr-FR" dirty="0"/>
          </a:p>
          <a:p>
            <a:pPr>
              <a:lnSpc>
                <a:spcPct val="200000"/>
              </a:lnSpc>
            </a:pPr>
            <a:r>
              <a:rPr lang="fr-FR" dirty="0"/>
              <a:t>Exploitation financière</a:t>
            </a:r>
          </a:p>
          <a:p>
            <a:pPr>
              <a:lnSpc>
                <a:spcPct val="200000"/>
              </a:lnSpc>
            </a:pPr>
            <a:r>
              <a:rPr lang="fr-FR" dirty="0"/>
              <a:t>Violence physique</a:t>
            </a:r>
          </a:p>
          <a:p>
            <a:pPr>
              <a:lnSpc>
                <a:spcPct val="200000"/>
              </a:lnSpc>
            </a:pPr>
            <a:r>
              <a:rPr lang="fr-FR" dirty="0"/>
              <a:t>Violence sexuelle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Négligence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456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Violence </a:t>
            </a:r>
            <a:r>
              <a:rPr lang="en-US" dirty="0" err="1"/>
              <a:t>psychologique</a:t>
            </a:r>
            <a:r>
              <a:rPr lang="en-US" dirty="0"/>
              <a:t> et </a:t>
            </a:r>
            <a:r>
              <a:rPr lang="en-US" dirty="0" err="1"/>
              <a:t>ÉmotioNnelle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Crier et intimider</a:t>
            </a:r>
          </a:p>
          <a:p>
            <a:pPr>
              <a:spcBef>
                <a:spcPts val="1200"/>
              </a:spcBef>
            </a:pPr>
            <a:r>
              <a:rPr lang="fr-FR" dirty="0"/>
              <a:t>Lancer des insultes et dénigrer</a:t>
            </a:r>
          </a:p>
          <a:p>
            <a:pPr>
              <a:spcBef>
                <a:spcPts val="1200"/>
              </a:spcBef>
            </a:pPr>
            <a:r>
              <a:rPr lang="fr-FR" dirty="0"/>
              <a:t>Menaces de violence ou d’abandon</a:t>
            </a:r>
          </a:p>
          <a:p>
            <a:pPr>
              <a:spcBef>
                <a:spcPts val="1200"/>
              </a:spcBef>
            </a:pPr>
            <a:r>
              <a:rPr lang="fr-FR" dirty="0"/>
              <a:t>Intimidation ou dénigrement</a:t>
            </a:r>
          </a:p>
          <a:p>
            <a:pPr>
              <a:spcBef>
                <a:spcPts val="1200"/>
              </a:spcBef>
            </a:pPr>
            <a:r>
              <a:rPr lang="fr-FR" dirty="0"/>
              <a:t>Humiliation</a:t>
            </a:r>
          </a:p>
          <a:p>
            <a:pPr>
              <a:spcBef>
                <a:spcPts val="1200"/>
              </a:spcBef>
            </a:pPr>
            <a:r>
              <a:rPr lang="fr-FR" dirty="0"/>
              <a:t>Harcèlement</a:t>
            </a:r>
          </a:p>
          <a:p>
            <a:pPr>
              <a:spcBef>
                <a:spcPts val="1200"/>
              </a:spcBef>
            </a:pPr>
            <a:r>
              <a:rPr lang="fr-FR" dirty="0"/>
              <a:t>Traiter une personne âgée comme un enfant</a:t>
            </a:r>
          </a:p>
          <a:p>
            <a:pPr>
              <a:spcBef>
                <a:spcPts val="1200"/>
              </a:spcBef>
            </a:pPr>
            <a:r>
              <a:rPr lang="fr-FR" dirty="0"/>
              <a:t>Ignorer la personne ou la couper de sa famille, </a:t>
            </a:r>
            <a:br>
              <a:rPr lang="fr-FR" dirty="0"/>
            </a:br>
            <a:r>
              <a:rPr lang="fr-FR" dirty="0"/>
              <a:t>de ses amis ou de ses activités habituelles.</a:t>
            </a:r>
          </a:p>
          <a:p>
            <a:pPr>
              <a:spcBef>
                <a:spcPts val="1200"/>
              </a:spcBef>
            </a:pPr>
            <a:r>
              <a:rPr lang="fr-FR" dirty="0"/>
              <a:t>S’ingérer dans la vie privée de la </a:t>
            </a:r>
            <a:r>
              <a:rPr lang="fr-FR" dirty="0" smtClean="0"/>
              <a:t>personne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260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Signes</a:t>
            </a:r>
            <a:r>
              <a:rPr lang="en-US" dirty="0"/>
              <a:t> à </a:t>
            </a:r>
            <a:r>
              <a:rPr lang="en-US" dirty="0" err="1"/>
              <a:t>surveiller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7403A"/>
                </a:solidFill>
              </a:rPr>
              <a:t>Signes de violence psychologique </a:t>
            </a:r>
            <a:r>
              <a:rPr lang="fr-FR" dirty="0" smtClean="0">
                <a:solidFill>
                  <a:srgbClr val="F7403A"/>
                </a:solidFill>
              </a:rPr>
              <a:t>:</a:t>
            </a:r>
            <a:endParaRPr lang="fr-FR" dirty="0"/>
          </a:p>
          <a:p>
            <a:pPr>
              <a:spcBef>
                <a:spcPts val="1600"/>
              </a:spcBef>
            </a:pPr>
            <a:r>
              <a:rPr lang="fr-FR" dirty="0"/>
              <a:t>Niveau élevé de contrariété, d’agitation ou d’inquiétude</a:t>
            </a:r>
          </a:p>
          <a:p>
            <a:pPr>
              <a:spcBef>
                <a:spcPts val="1200"/>
              </a:spcBef>
            </a:pPr>
            <a:r>
              <a:rPr lang="fr-FR" dirty="0"/>
              <a:t>Sentiments inexplicables de désespoir, </a:t>
            </a:r>
            <a:br>
              <a:rPr lang="fr-FR" dirty="0"/>
            </a:br>
            <a:r>
              <a:rPr lang="fr-FR" dirty="0"/>
              <a:t>de culpabilité, d’inadéquation ou de honte</a:t>
            </a:r>
          </a:p>
          <a:p>
            <a:pPr>
              <a:spcBef>
                <a:spcPts val="1200"/>
              </a:spcBef>
            </a:pPr>
            <a:r>
              <a:rPr lang="fr-FR" dirty="0"/>
              <a:t>Retrait inhabituel de la famille et des amis</a:t>
            </a:r>
          </a:p>
          <a:p>
            <a:pPr>
              <a:spcBef>
                <a:spcPts val="1200"/>
              </a:spcBef>
            </a:pPr>
            <a:r>
              <a:rPr lang="fr-FR" dirty="0"/>
              <a:t>Malaise ou anxiété en présence de certaines personnes</a:t>
            </a:r>
          </a:p>
          <a:p>
            <a:pPr>
              <a:spcBef>
                <a:spcPts val="1200"/>
              </a:spcBef>
            </a:pPr>
            <a:r>
              <a:rPr lang="fr-FR" dirty="0"/>
              <a:t>Hésitation à parler de la </a:t>
            </a:r>
            <a:r>
              <a:rPr lang="fr-FR" dirty="0" smtClean="0"/>
              <a:t>situation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3891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VIOLENCE PHYSIQUE OU SEXUELLE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Comportement violent : pousser, frapper du pied, se battre, donner des coups, empoigner</a:t>
            </a:r>
          </a:p>
          <a:p>
            <a:pPr>
              <a:lnSpc>
                <a:spcPct val="200000"/>
              </a:lnSpc>
            </a:pPr>
            <a:r>
              <a:rPr lang="fr-FR" dirty="0"/>
              <a:t>Tout contact sexuel non consenti</a:t>
            </a:r>
          </a:p>
          <a:p>
            <a:pPr>
              <a:lnSpc>
                <a:spcPct val="200000"/>
              </a:lnSpc>
            </a:pPr>
            <a:r>
              <a:rPr lang="fr-FR" dirty="0"/>
              <a:t>Séquestration ou privation</a:t>
            </a:r>
          </a:p>
          <a:p>
            <a:pPr>
              <a:lnSpc>
                <a:spcPct val="200000"/>
              </a:lnSpc>
            </a:pPr>
            <a:r>
              <a:rPr lang="fr-FR" dirty="0"/>
              <a:t>Toucher non </a:t>
            </a:r>
            <a:r>
              <a:rPr lang="fr-FR" dirty="0" smtClean="0"/>
              <a:t>consenti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588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Signes</a:t>
            </a:r>
            <a:r>
              <a:rPr lang="en-US" dirty="0"/>
              <a:t> à </a:t>
            </a:r>
            <a:r>
              <a:rPr lang="en-US" dirty="0" err="1"/>
              <a:t>surveiller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i="1" dirty="0">
                <a:solidFill>
                  <a:srgbClr val="F7403A"/>
                </a:solidFill>
              </a:rPr>
              <a:t>Signes de violence physique :</a:t>
            </a:r>
          </a:p>
          <a:p>
            <a:pPr>
              <a:spcBef>
                <a:spcPts val="1600"/>
              </a:spcBef>
            </a:pPr>
            <a:r>
              <a:rPr lang="fr-FR" dirty="0"/>
              <a:t>Bleus/ecchymoses à l’</a:t>
            </a:r>
            <a:r>
              <a:rPr lang="fr-FR" dirty="0" err="1"/>
              <a:t>oeil</a:t>
            </a:r>
            <a:r>
              <a:rPr lang="fr-FR" dirty="0"/>
              <a:t>, coupures, coups, marques de corde, brûlures</a:t>
            </a:r>
          </a:p>
          <a:p>
            <a:pPr>
              <a:spcBef>
                <a:spcPts val="1200"/>
              </a:spcBef>
            </a:pPr>
            <a:r>
              <a:rPr lang="fr-FR" dirty="0"/>
              <a:t>Enflure, fractures, entorses</a:t>
            </a:r>
          </a:p>
          <a:p>
            <a:pPr>
              <a:spcBef>
                <a:spcPts val="1200"/>
              </a:spcBef>
            </a:pPr>
            <a:r>
              <a:rPr lang="fr-FR" dirty="0"/>
              <a:t>Problèmes médicaux non traités</a:t>
            </a:r>
          </a:p>
          <a:p>
            <a:pPr>
              <a:spcBef>
                <a:spcPts val="1200"/>
              </a:spcBef>
            </a:pPr>
            <a:r>
              <a:rPr lang="fr-FR" dirty="0"/>
              <a:t>Appareils fonctionnels brisés</a:t>
            </a:r>
          </a:p>
          <a:p>
            <a:pPr>
              <a:spcBef>
                <a:spcPts val="1200"/>
              </a:spcBef>
            </a:pPr>
            <a:r>
              <a:rPr lang="fr-FR" dirty="0"/>
              <a:t>Vêtements déchirés ou négligés</a:t>
            </a:r>
          </a:p>
          <a:p>
            <a:pPr>
              <a:spcBef>
                <a:spcPts val="1200"/>
              </a:spcBef>
            </a:pPr>
            <a:r>
              <a:rPr lang="fr-FR" dirty="0"/>
              <a:t>Mouvements restreints</a:t>
            </a:r>
          </a:p>
          <a:p>
            <a:pPr>
              <a:spcBef>
                <a:spcPts val="1200"/>
              </a:spcBef>
            </a:pPr>
            <a:r>
              <a:rPr lang="fr-FR" dirty="0" smtClean="0"/>
              <a:t>Stress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6396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Exploitation </a:t>
            </a:r>
            <a:r>
              <a:rPr lang="en-US" dirty="0" err="1"/>
              <a:t>financière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7403A"/>
                </a:solidFill>
              </a:rPr>
              <a:t>L’exploitation financière est la forme de maltraitance la plus courante </a:t>
            </a:r>
          </a:p>
          <a:p>
            <a:pPr>
              <a:spcBef>
                <a:spcPts val="1200"/>
              </a:spcBef>
            </a:pPr>
            <a:r>
              <a:rPr lang="fr-FR" dirty="0"/>
              <a:t>62 % des victimes sont exploitées financièrement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Deux sous-catégories : </a:t>
            </a:r>
          </a:p>
          <a:p>
            <a:pPr>
              <a:spcBef>
                <a:spcPts val="1600"/>
              </a:spcBef>
            </a:pPr>
            <a:r>
              <a:rPr lang="fr-FR" dirty="0"/>
              <a:t>Dans environ la moitié des cas (48 %), </a:t>
            </a:r>
            <a:br>
              <a:rPr lang="fr-FR" dirty="0"/>
            </a:br>
            <a:r>
              <a:rPr lang="fr-FR" dirty="0"/>
              <a:t>les victimes ne se savaient pas qu’elles étaient exploitées financièrement. </a:t>
            </a:r>
          </a:p>
          <a:p>
            <a:pPr>
              <a:spcBef>
                <a:spcPts val="1200"/>
              </a:spcBef>
            </a:pPr>
            <a:r>
              <a:rPr lang="fr-FR" dirty="0"/>
              <a:t>Dans 25 % des cas, l’exploitation faisait suite à des menaces ou à de l’intimidation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077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l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247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La maltraitance des aînés </vt:lpstr>
      <vt:lpstr>Définition de la maltraitance  des aînés</vt:lpstr>
      <vt:lpstr>LA MALTRAITANCE DES AÎNÉS  AU CANADA</vt:lpstr>
      <vt:lpstr>TYPES DE MALTRAITANCE DES AÎNÉS</vt:lpstr>
      <vt:lpstr>Violence psychologique et ÉmotioNnelle</vt:lpstr>
      <vt:lpstr>Signes à surveiller</vt:lpstr>
      <vt:lpstr>VIOLENCE PHYSIQUE OU SEXUELLE</vt:lpstr>
      <vt:lpstr>Signes à surveiller</vt:lpstr>
      <vt:lpstr>Exploitation financière</vt:lpstr>
      <vt:lpstr>Exploitation financière</vt:lpstr>
      <vt:lpstr>Signes à surveiller</vt:lpstr>
      <vt:lpstr>Facteurs de risque lié à la maltraitance</vt:lpstr>
      <vt:lpstr>Signaler la maltraitance</vt:lpstr>
      <vt:lpstr>Que peuvent faire les représentants  en services financiers</vt:lpstr>
    </vt:vector>
  </TitlesOfParts>
  <Company>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Peternel</dc:creator>
  <cp:lastModifiedBy>Adriana Peternel</cp:lastModifiedBy>
  <cp:revision>32</cp:revision>
  <dcterms:created xsi:type="dcterms:W3CDTF">2016-10-28T14:03:44Z</dcterms:created>
  <dcterms:modified xsi:type="dcterms:W3CDTF">2018-06-22T17:23:54Z</dcterms:modified>
</cp:coreProperties>
</file>