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9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403A"/>
    <a:srgbClr val="5E6A71"/>
    <a:srgbClr val="AEB4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205"/>
        <p:guide pos="9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66C37-2C54-4853-AA7D-D094888195D4}" type="datetimeFigureOut">
              <a:rPr lang="en-CA" smtClean="0"/>
              <a:t>2018-06-22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8805D-6F36-4356-87A6-EA70DC9EEDB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870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3648" y="2607047"/>
            <a:ext cx="6624736" cy="893961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PRESENTATION TITLE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75656" y="3393679"/>
            <a:ext cx="6624736" cy="467369"/>
          </a:xfrm>
        </p:spPr>
        <p:txBody>
          <a:bodyPr>
            <a:normAutofit/>
          </a:bodyPr>
          <a:lstStyle>
            <a:lvl1pPr marL="0" indent="0" algn="l">
              <a:buNone/>
              <a:defRPr sz="2400" cap="all" baseline="0">
                <a:solidFill>
                  <a:srgbClr val="5E6A7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EVENT TITLE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79061100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205" userDrawn="1">
          <p15:clr>
            <a:srgbClr val="FBAE40"/>
          </p15:clr>
        </p15:guide>
        <p15:guide id="2" pos="975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15616" y="1"/>
            <a:ext cx="7571184" cy="1052735"/>
          </a:xfrm>
        </p:spPr>
        <p:txBody>
          <a:bodyPr>
            <a:normAutofit/>
          </a:bodyPr>
          <a:lstStyle>
            <a:lvl1pPr>
              <a:defRPr sz="3200" baseline="0">
                <a:solidFill>
                  <a:srgbClr val="5E6A7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644418"/>
            <a:ext cx="7056784" cy="4232854"/>
          </a:xfrm>
        </p:spPr>
        <p:txBody>
          <a:bodyPr/>
          <a:lstStyle>
            <a:lvl1pPr>
              <a:defRPr>
                <a:solidFill>
                  <a:srgbClr val="5E6A7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02896" y="652025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4C22FB01-402B-4F57-AA93-8EBDF67A44D2}" type="slidenum">
              <a:rPr lang="en-CA" smtClean="0"/>
              <a:pPr/>
              <a:t>‹#›</a:t>
            </a:fld>
            <a:endParaRPr lang="en-CA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331" y="5949280"/>
            <a:ext cx="416430" cy="416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91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9592" y="2051149"/>
            <a:ext cx="3596208" cy="3394075"/>
          </a:xfrm>
        </p:spPr>
        <p:txBody>
          <a:bodyPr/>
          <a:lstStyle>
            <a:lvl1pPr>
              <a:defRPr sz="2100">
                <a:solidFill>
                  <a:srgbClr val="5E6A71"/>
                </a:solidFill>
              </a:defRPr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592" y="2051149"/>
            <a:ext cx="3596208" cy="3394075"/>
          </a:xfrm>
        </p:spPr>
        <p:txBody>
          <a:bodyPr/>
          <a:lstStyle>
            <a:lvl1pPr>
              <a:defRPr sz="2100">
                <a:solidFill>
                  <a:srgbClr val="5E6A71"/>
                </a:solidFill>
              </a:defRPr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02896" y="652025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4C22FB01-402B-4F57-AA93-8EBDF67A44D2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115616" y="0"/>
            <a:ext cx="7571184" cy="1052735"/>
          </a:xfrm>
        </p:spPr>
        <p:txBody>
          <a:bodyPr>
            <a:normAutofit/>
          </a:bodyPr>
          <a:lstStyle>
            <a:lvl1pPr>
              <a:defRPr sz="3200">
                <a:solidFill>
                  <a:srgbClr val="5E6A7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331" y="5949280"/>
            <a:ext cx="416430" cy="416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675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031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6520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5E6A71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14864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5E6A71"/>
                </a:solidFill>
              </a:defRPr>
            </a:lvl1pPr>
          </a:lstStyle>
          <a:p>
            <a:fld id="{4C22FB01-402B-4F57-AA93-8EBDF67A44D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0926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rgbClr val="F7403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900" kern="1200">
          <a:solidFill>
            <a:srgbClr val="5E6A7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rgbClr val="5E6A7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2601591"/>
            <a:ext cx="6840760" cy="893961"/>
          </a:xfrm>
        </p:spPr>
        <p:txBody>
          <a:bodyPr>
            <a:noAutofit/>
          </a:bodyPr>
          <a:lstStyle/>
          <a:p>
            <a:r>
              <a:rPr lang="en-CA" sz="3400" dirty="0"/>
              <a:t>La </a:t>
            </a:r>
            <a:r>
              <a:rPr lang="en-CA" sz="3400" dirty="0" err="1"/>
              <a:t>maltraitance</a:t>
            </a:r>
            <a:r>
              <a:rPr lang="en-CA" sz="3400" dirty="0"/>
              <a:t> des </a:t>
            </a:r>
            <a:r>
              <a:rPr lang="en-CA" sz="3400" dirty="0" err="1"/>
              <a:t>aînés</a:t>
            </a:r>
            <a:r>
              <a:rPr lang="en-CA" sz="3400" dirty="0"/>
              <a:t> </a:t>
            </a:r>
            <a:endParaRPr lang="en-CA" sz="3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393679"/>
            <a:ext cx="6732748" cy="539377"/>
          </a:xfrm>
        </p:spPr>
        <p:txBody>
          <a:bodyPr>
            <a:normAutofit/>
          </a:bodyPr>
          <a:lstStyle/>
          <a:p>
            <a:r>
              <a:rPr lang="fr-FR" dirty="0"/>
              <a:t>Ce qu’il faut savoir et surveiller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735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Exploitation </a:t>
            </a:r>
            <a:r>
              <a:rPr lang="en-US" dirty="0" err="1"/>
              <a:t>financière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rgbClr val="F7403A"/>
                </a:solidFill>
              </a:rPr>
              <a:t>Exemples d’</a:t>
            </a:r>
            <a:r>
              <a:rPr lang="fr-FR" i="1" dirty="0">
                <a:solidFill>
                  <a:srgbClr val="F7403A"/>
                </a:solidFill>
              </a:rPr>
              <a:t>exploitation financière</a:t>
            </a:r>
            <a:r>
              <a:rPr lang="fr-FR" dirty="0">
                <a:solidFill>
                  <a:srgbClr val="F7403A"/>
                </a:solidFill>
              </a:rPr>
              <a:t> :</a:t>
            </a:r>
          </a:p>
          <a:p>
            <a:pPr>
              <a:lnSpc>
                <a:spcPct val="150000"/>
              </a:lnSpc>
              <a:spcBef>
                <a:spcPts val="1600"/>
              </a:spcBef>
            </a:pPr>
            <a:r>
              <a:rPr lang="fr-FR" dirty="0"/>
              <a:t>Mauvais usage de fonds ou de biens</a:t>
            </a:r>
          </a:p>
          <a:p>
            <a:pPr>
              <a:lnSpc>
                <a:spcPct val="150000"/>
              </a:lnSpc>
            </a:pPr>
            <a:r>
              <a:rPr lang="fr-FR" dirty="0"/>
              <a:t>Vol d’argent, de bijoux ou d’autres biens </a:t>
            </a:r>
          </a:p>
          <a:p>
            <a:pPr>
              <a:lnSpc>
                <a:spcPct val="150000"/>
              </a:lnSpc>
            </a:pPr>
            <a:r>
              <a:rPr lang="fr-FR" dirty="0"/>
              <a:t>Exploitation ou stratagèmes</a:t>
            </a:r>
          </a:p>
          <a:p>
            <a:pPr>
              <a:lnSpc>
                <a:spcPct val="150000"/>
              </a:lnSpc>
            </a:pPr>
            <a:r>
              <a:rPr lang="fr-FR" dirty="0"/>
              <a:t>Abus découlant d’une procuration</a:t>
            </a:r>
          </a:p>
          <a:p>
            <a:pPr>
              <a:lnSpc>
                <a:spcPct val="150000"/>
              </a:lnSpc>
            </a:pPr>
            <a:r>
              <a:rPr lang="fr-FR" dirty="0"/>
              <a:t>Fraude</a:t>
            </a:r>
          </a:p>
          <a:p>
            <a:pPr>
              <a:lnSpc>
                <a:spcPct val="150000"/>
              </a:lnSpc>
            </a:pPr>
            <a:r>
              <a:rPr lang="fr-FR" dirty="0"/>
              <a:t>Contrefaçon de chèques ou d’autres </a:t>
            </a:r>
            <a:r>
              <a:rPr lang="fr-FR" dirty="0" smtClean="0"/>
              <a:t>documents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24818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Signes</a:t>
            </a:r>
            <a:r>
              <a:rPr lang="en-US" dirty="0"/>
              <a:t> à </a:t>
            </a:r>
            <a:r>
              <a:rPr lang="en-US" dirty="0" err="1"/>
              <a:t>surveiller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644418"/>
            <a:ext cx="7056784" cy="452088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>
                <a:solidFill>
                  <a:srgbClr val="F7403A"/>
                </a:solidFill>
              </a:rPr>
              <a:t>Signes d’</a:t>
            </a:r>
            <a:r>
              <a:rPr lang="fr-FR" i="1" dirty="0">
                <a:solidFill>
                  <a:srgbClr val="F7403A"/>
                </a:solidFill>
              </a:rPr>
              <a:t>exploitation financière</a:t>
            </a:r>
            <a:r>
              <a:rPr lang="fr-FR" dirty="0">
                <a:solidFill>
                  <a:srgbClr val="F7403A"/>
                </a:solidFill>
              </a:rPr>
              <a:t> :</a:t>
            </a:r>
          </a:p>
          <a:p>
            <a:pPr>
              <a:spcBef>
                <a:spcPts val="1600"/>
              </a:spcBef>
            </a:pPr>
            <a:r>
              <a:rPr lang="fr-FR" dirty="0"/>
              <a:t>Factures impayées/manque d’argent pour l’essentiel</a:t>
            </a:r>
          </a:p>
          <a:p>
            <a:pPr>
              <a:spcBef>
                <a:spcPts val="1200"/>
              </a:spcBef>
            </a:pPr>
            <a:r>
              <a:rPr lang="fr-FR" dirty="0"/>
              <a:t>Absence d’aides, de médicaments, etc.</a:t>
            </a:r>
          </a:p>
          <a:p>
            <a:pPr>
              <a:spcBef>
                <a:spcPts val="1200"/>
              </a:spcBef>
            </a:pPr>
            <a:r>
              <a:rPr lang="fr-FR" dirty="0"/>
              <a:t>Apparition soudaine de parents qui n’avaient manifesté aucun intérêt avant</a:t>
            </a:r>
          </a:p>
          <a:p>
            <a:pPr>
              <a:spcBef>
                <a:spcPts val="1200"/>
              </a:spcBef>
            </a:pPr>
            <a:r>
              <a:rPr lang="fr-FR" dirty="0"/>
              <a:t>Fausse signature ou procuration accordée dans des circonstances inhabituelles</a:t>
            </a:r>
          </a:p>
          <a:p>
            <a:pPr>
              <a:spcBef>
                <a:spcPts val="1200"/>
              </a:spcBef>
            </a:pPr>
            <a:r>
              <a:rPr lang="fr-FR" dirty="0"/>
              <a:t>Le client se plaint de ne pas savoir où sont passés ses fonds/biens</a:t>
            </a:r>
          </a:p>
          <a:p>
            <a:pPr>
              <a:spcBef>
                <a:spcPts val="1200"/>
              </a:spcBef>
            </a:pPr>
            <a:r>
              <a:rPr lang="fr-FR" dirty="0"/>
              <a:t>Modifications importantes à la stratégie de placement, au testament </a:t>
            </a:r>
            <a:r>
              <a:rPr lang="fr-FR" dirty="0" smtClean="0"/>
              <a:t>ou </a:t>
            </a:r>
            <a:r>
              <a:rPr lang="fr-FR" dirty="0"/>
              <a:t>aux comptes du client</a:t>
            </a:r>
          </a:p>
          <a:p>
            <a:pPr>
              <a:spcBef>
                <a:spcPts val="1200"/>
              </a:spcBef>
            </a:pPr>
            <a:r>
              <a:rPr lang="fr-FR" dirty="0"/>
              <a:t>La famille/le représentant refuse d’engager des dépenses pour le client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11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57999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Facteurs de risque lié </a:t>
            </a:r>
            <a:r>
              <a:rPr lang="fr-FR" dirty="0" smtClean="0"/>
              <a:t>à </a:t>
            </a:r>
            <a:r>
              <a:rPr lang="fr-FR" dirty="0"/>
              <a:t>la maltraitance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rgbClr val="F7403A"/>
                </a:solidFill>
              </a:rPr>
              <a:t>Les personnes âgées (surtout les femmes) sont plus souvent victimes de maltraitance pour diverses raisons : </a:t>
            </a:r>
          </a:p>
          <a:p>
            <a:pPr>
              <a:spcBef>
                <a:spcPts val="1400"/>
              </a:spcBef>
            </a:pPr>
            <a:r>
              <a:rPr lang="fr-FR" dirty="0"/>
              <a:t>Elles sont incapables de demander de l’aide ou de protester</a:t>
            </a:r>
          </a:p>
          <a:p>
            <a:pPr>
              <a:spcBef>
                <a:spcPts val="1200"/>
              </a:spcBef>
            </a:pPr>
            <a:r>
              <a:rPr lang="fr-FR" dirty="0"/>
              <a:t>Elles dépendent davantage des autres</a:t>
            </a:r>
          </a:p>
          <a:p>
            <a:pPr>
              <a:spcBef>
                <a:spcPts val="1200"/>
              </a:spcBef>
            </a:pPr>
            <a:r>
              <a:rPr lang="fr-FR" dirty="0"/>
              <a:t>Elles ne veulent pas s’imposer</a:t>
            </a:r>
          </a:p>
          <a:p>
            <a:pPr>
              <a:spcBef>
                <a:spcPts val="1200"/>
              </a:spcBef>
            </a:pPr>
            <a:r>
              <a:rPr lang="fr-FR" dirty="0"/>
              <a:t>Beaucoup de personnes ont accès à leur maison</a:t>
            </a:r>
          </a:p>
          <a:p>
            <a:pPr>
              <a:spcBef>
                <a:spcPts val="1200"/>
              </a:spcBef>
            </a:pPr>
            <a:r>
              <a:rPr lang="fr-FR" dirty="0"/>
              <a:t>Elles craignent de ne pas être </a:t>
            </a:r>
            <a:r>
              <a:rPr lang="fr-FR" dirty="0" smtClean="0"/>
              <a:t>crues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12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91962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Signaler la </a:t>
            </a:r>
            <a:r>
              <a:rPr lang="en-US" dirty="0" err="1"/>
              <a:t>maltraitance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644418"/>
            <a:ext cx="7056784" cy="47369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>
                <a:solidFill>
                  <a:srgbClr val="F7403A"/>
                </a:solidFill>
              </a:rPr>
              <a:t>Au Canada, de nombreux obstacles empêchent les aînés de dénoncer la maltraitance subie : </a:t>
            </a:r>
          </a:p>
          <a:p>
            <a:pPr>
              <a:spcBef>
                <a:spcPts val="1600"/>
              </a:spcBef>
            </a:pPr>
            <a:r>
              <a:rPr lang="fr-FR" dirty="0"/>
              <a:t>Les victimes peuvent présenter des problèmes de mobilité ou des handicaps physiques ou cognitifs qui les empêchent de demander de l’aide.</a:t>
            </a:r>
          </a:p>
          <a:p>
            <a:pPr>
              <a:spcBef>
                <a:spcPts val="1200"/>
              </a:spcBef>
            </a:pPr>
            <a:r>
              <a:rPr lang="fr-FR" dirty="0"/>
              <a:t>La maltraitance vient souvent de soignants en position d’autorité par rapport à la personne âgée, qui n’exerce alors plus aucun contrôle.</a:t>
            </a:r>
          </a:p>
          <a:p>
            <a:pPr>
              <a:spcBef>
                <a:spcPts val="1200"/>
              </a:spcBef>
            </a:pPr>
            <a:r>
              <a:rPr lang="fr-FR" dirty="0"/>
              <a:t>Les victimes peuvent être coupées des ressources externes.</a:t>
            </a:r>
          </a:p>
          <a:p>
            <a:pPr>
              <a:spcBef>
                <a:spcPts val="1200"/>
              </a:spcBef>
            </a:pPr>
            <a:r>
              <a:rPr lang="fr-FR" dirty="0"/>
              <a:t>D’autres obstacles peuvent se poser : la langue, le transport, la méconnaissance des ressources offertes, etc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13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57304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700" dirty="0"/>
              <a:t>Que peuvent faire les représentants </a:t>
            </a:r>
            <a:br>
              <a:rPr lang="fr-FR" sz="2700" dirty="0"/>
            </a:br>
            <a:r>
              <a:rPr lang="fr-FR" sz="2700" dirty="0"/>
              <a:t>en services financiers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000"/>
              </a:spcBef>
            </a:pPr>
            <a:r>
              <a:rPr lang="fr-FR" dirty="0"/>
              <a:t>Connaître les procédures de l’entreprise </a:t>
            </a:r>
          </a:p>
          <a:p>
            <a:pPr>
              <a:spcBef>
                <a:spcPts val="2000"/>
              </a:spcBef>
            </a:pPr>
            <a:r>
              <a:rPr lang="fr-FR" dirty="0"/>
              <a:t>Demeurer à l’affût</a:t>
            </a:r>
          </a:p>
          <a:p>
            <a:pPr>
              <a:spcBef>
                <a:spcPts val="2000"/>
              </a:spcBef>
            </a:pPr>
            <a:r>
              <a:rPr lang="fr-FR" dirty="0"/>
              <a:t>Se tenir au courant de la situation des clients</a:t>
            </a:r>
          </a:p>
          <a:p>
            <a:pPr>
              <a:spcBef>
                <a:spcPts val="2000"/>
              </a:spcBef>
            </a:pPr>
            <a:r>
              <a:rPr lang="fr-FR" dirty="0"/>
              <a:t>Consulter les ressources de l’entreprise en présence de signaux </a:t>
            </a:r>
            <a:r>
              <a:rPr lang="fr-FR" dirty="0" smtClean="0"/>
              <a:t>d’alerte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14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49034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Définition de la maltraitance </a:t>
            </a:r>
            <a:br>
              <a:rPr lang="fr-FR" dirty="0"/>
            </a:br>
            <a:r>
              <a:rPr lang="fr-FR" dirty="0"/>
              <a:t>des aînés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fr-FR" dirty="0"/>
              <a:t>La maltraitance engage un geste ou une inaction qui porte atteinte à une personne âgée ou amène à la négliger.</a:t>
            </a:r>
          </a:p>
          <a:p>
            <a:pPr>
              <a:spcBef>
                <a:spcPts val="1200"/>
              </a:spcBef>
            </a:pPr>
            <a:r>
              <a:rPr lang="fr-FR" dirty="0"/>
              <a:t>La maltraitance peut venir des membres de la famille, </a:t>
            </a:r>
            <a:br>
              <a:rPr lang="fr-FR" dirty="0"/>
            </a:br>
            <a:r>
              <a:rPr lang="fr-FR" dirty="0"/>
              <a:t>des amis, des soignants, de personnes en position de confiance ou d’autorité ou d’inconnus. </a:t>
            </a:r>
          </a:p>
          <a:p>
            <a:pPr>
              <a:spcBef>
                <a:spcPts val="1200"/>
              </a:spcBef>
            </a:pPr>
            <a:r>
              <a:rPr lang="fr-FR" dirty="0"/>
              <a:t>La maltraitance peut être un cas isolé ou se produire </a:t>
            </a:r>
            <a:br>
              <a:rPr lang="fr-FR" dirty="0"/>
            </a:br>
            <a:r>
              <a:rPr lang="fr-FR" dirty="0"/>
              <a:t>à répétition.</a:t>
            </a:r>
          </a:p>
          <a:p>
            <a:pPr>
              <a:spcBef>
                <a:spcPts val="1200"/>
              </a:spcBef>
            </a:pPr>
            <a:r>
              <a:rPr lang="fr-FR" dirty="0"/>
              <a:t>La négligence fait partie du continuum de la maltraitance et renvoie généralement à l’incapacité d’une personne âgée d’obtenir des ressources et des soins adéquats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24169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LA MALTRAITANCE DES AÎNÉS </a:t>
            </a:r>
            <a:br>
              <a:rPr lang="fr-FR" dirty="0"/>
            </a:br>
            <a:r>
              <a:rPr lang="fr-FR" dirty="0"/>
              <a:t>AU CANADA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fr-FR" dirty="0"/>
              <a:t>Selon la National Elder </a:t>
            </a:r>
            <a:r>
              <a:rPr lang="fr-FR" dirty="0" err="1"/>
              <a:t>Mistreatment</a:t>
            </a:r>
            <a:r>
              <a:rPr lang="fr-FR" dirty="0"/>
              <a:t> </a:t>
            </a:r>
            <a:r>
              <a:rPr lang="fr-FR" dirty="0" err="1"/>
              <a:t>Prevalence</a:t>
            </a:r>
            <a:r>
              <a:rPr lang="fr-FR" dirty="0"/>
              <a:t> </a:t>
            </a:r>
            <a:r>
              <a:rPr lang="fr-FR" dirty="0" err="1"/>
              <a:t>Study</a:t>
            </a:r>
            <a:r>
              <a:rPr lang="fr-FR" dirty="0"/>
              <a:t> menée en 2015 par la Dre Lynn McDonald, 8,2 % des aînés au Canada ont été maltraités dans la dernière année.</a:t>
            </a:r>
          </a:p>
          <a:p>
            <a:pPr>
              <a:spcBef>
                <a:spcPts val="1200"/>
              </a:spcBef>
            </a:pPr>
            <a:r>
              <a:rPr lang="fr-FR" dirty="0"/>
              <a:t>La violence psychologie et l’exploitation financière sont les sévices les plus fréquents.</a:t>
            </a:r>
          </a:p>
          <a:p>
            <a:pPr>
              <a:spcBef>
                <a:spcPts val="1200"/>
              </a:spcBef>
            </a:pPr>
            <a:r>
              <a:rPr lang="fr-FR" dirty="0"/>
              <a:t>Selon un sondage CARP récent, 1 répondant sur 10 avait été maltraité et 35 % connaissaient une victime de maltraitance.</a:t>
            </a:r>
          </a:p>
          <a:p>
            <a:pPr>
              <a:spcBef>
                <a:spcPts val="1200"/>
              </a:spcBef>
            </a:pPr>
            <a:r>
              <a:rPr lang="fr-FR" dirty="0"/>
              <a:t>Ces statistiques ne tiennent pas compte des victimes à leur insu, en particulier dans les cas d’exploitation financière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15047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TYPES DE MALTRAITANCE DES AÎNÉS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fr-FR" dirty="0"/>
              <a:t>Violence psychologique et </a:t>
            </a:r>
            <a:r>
              <a:rPr lang="fr-FR" dirty="0" smtClean="0"/>
              <a:t>émotionnelle</a:t>
            </a:r>
            <a:endParaRPr lang="fr-FR" dirty="0"/>
          </a:p>
          <a:p>
            <a:pPr>
              <a:lnSpc>
                <a:spcPct val="200000"/>
              </a:lnSpc>
            </a:pPr>
            <a:r>
              <a:rPr lang="fr-FR" dirty="0"/>
              <a:t>Exploitation financière</a:t>
            </a:r>
          </a:p>
          <a:p>
            <a:pPr>
              <a:lnSpc>
                <a:spcPct val="200000"/>
              </a:lnSpc>
            </a:pPr>
            <a:r>
              <a:rPr lang="fr-FR" dirty="0"/>
              <a:t>Violence physique</a:t>
            </a:r>
          </a:p>
          <a:p>
            <a:pPr>
              <a:lnSpc>
                <a:spcPct val="200000"/>
              </a:lnSpc>
            </a:pPr>
            <a:r>
              <a:rPr lang="fr-FR" dirty="0"/>
              <a:t>Violence sexuelle</a:t>
            </a:r>
          </a:p>
          <a:p>
            <a:pPr>
              <a:lnSpc>
                <a:spcPct val="200000"/>
              </a:lnSpc>
            </a:pPr>
            <a:r>
              <a:rPr lang="fr-FR" dirty="0" smtClean="0"/>
              <a:t>Négligence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4565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Violence </a:t>
            </a:r>
            <a:r>
              <a:rPr lang="en-US" dirty="0" err="1"/>
              <a:t>psychologique</a:t>
            </a:r>
            <a:r>
              <a:rPr lang="en-US" dirty="0"/>
              <a:t> et </a:t>
            </a:r>
            <a:r>
              <a:rPr lang="en-US" dirty="0" err="1"/>
              <a:t>ÉmotioNnelle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fr-FR" dirty="0"/>
              <a:t>Crier et intimider</a:t>
            </a:r>
          </a:p>
          <a:p>
            <a:pPr>
              <a:spcBef>
                <a:spcPts val="1200"/>
              </a:spcBef>
            </a:pPr>
            <a:r>
              <a:rPr lang="fr-FR" dirty="0"/>
              <a:t>Lancer des insultes et dénigrer</a:t>
            </a:r>
          </a:p>
          <a:p>
            <a:pPr>
              <a:spcBef>
                <a:spcPts val="1200"/>
              </a:spcBef>
            </a:pPr>
            <a:r>
              <a:rPr lang="fr-FR" dirty="0"/>
              <a:t>Menaces de violence ou d’abandon</a:t>
            </a:r>
          </a:p>
          <a:p>
            <a:pPr>
              <a:spcBef>
                <a:spcPts val="1200"/>
              </a:spcBef>
            </a:pPr>
            <a:r>
              <a:rPr lang="fr-FR" dirty="0"/>
              <a:t>Intimidation ou dénigrement</a:t>
            </a:r>
          </a:p>
          <a:p>
            <a:pPr>
              <a:spcBef>
                <a:spcPts val="1200"/>
              </a:spcBef>
            </a:pPr>
            <a:r>
              <a:rPr lang="fr-FR" dirty="0"/>
              <a:t>Humiliation</a:t>
            </a:r>
          </a:p>
          <a:p>
            <a:pPr>
              <a:spcBef>
                <a:spcPts val="1200"/>
              </a:spcBef>
            </a:pPr>
            <a:r>
              <a:rPr lang="fr-FR" dirty="0"/>
              <a:t>Harcèlement</a:t>
            </a:r>
          </a:p>
          <a:p>
            <a:pPr>
              <a:spcBef>
                <a:spcPts val="1200"/>
              </a:spcBef>
            </a:pPr>
            <a:r>
              <a:rPr lang="fr-FR" dirty="0"/>
              <a:t>Traiter une personne âgée comme un enfant</a:t>
            </a:r>
          </a:p>
          <a:p>
            <a:pPr>
              <a:spcBef>
                <a:spcPts val="1200"/>
              </a:spcBef>
            </a:pPr>
            <a:r>
              <a:rPr lang="fr-FR" dirty="0"/>
              <a:t>Ignorer la personne ou la couper de sa famille, </a:t>
            </a:r>
            <a:br>
              <a:rPr lang="fr-FR" dirty="0"/>
            </a:br>
            <a:r>
              <a:rPr lang="fr-FR" dirty="0"/>
              <a:t>de ses amis ou de ses activités habituelles.</a:t>
            </a:r>
          </a:p>
          <a:p>
            <a:pPr>
              <a:spcBef>
                <a:spcPts val="1200"/>
              </a:spcBef>
            </a:pPr>
            <a:r>
              <a:rPr lang="fr-FR" dirty="0"/>
              <a:t>S’ingérer dans la vie privée de la </a:t>
            </a:r>
            <a:r>
              <a:rPr lang="fr-FR" dirty="0" smtClean="0"/>
              <a:t>personne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82607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Signes</a:t>
            </a:r>
            <a:r>
              <a:rPr lang="en-US" dirty="0"/>
              <a:t> à </a:t>
            </a:r>
            <a:r>
              <a:rPr lang="en-US" dirty="0" err="1"/>
              <a:t>surveiller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rgbClr val="F7403A"/>
                </a:solidFill>
              </a:rPr>
              <a:t>Signes de violence psychologique </a:t>
            </a:r>
            <a:r>
              <a:rPr lang="fr-FR" dirty="0" smtClean="0">
                <a:solidFill>
                  <a:srgbClr val="F7403A"/>
                </a:solidFill>
              </a:rPr>
              <a:t>:</a:t>
            </a:r>
            <a:endParaRPr lang="fr-FR" dirty="0"/>
          </a:p>
          <a:p>
            <a:pPr>
              <a:spcBef>
                <a:spcPts val="1600"/>
              </a:spcBef>
            </a:pPr>
            <a:r>
              <a:rPr lang="fr-FR" dirty="0"/>
              <a:t>Niveau élevé de contrariété, d’agitation ou d’inquiétude</a:t>
            </a:r>
          </a:p>
          <a:p>
            <a:pPr>
              <a:spcBef>
                <a:spcPts val="1200"/>
              </a:spcBef>
            </a:pPr>
            <a:r>
              <a:rPr lang="fr-FR" dirty="0"/>
              <a:t>Sentiments inexplicables de désespoir, </a:t>
            </a:r>
            <a:br>
              <a:rPr lang="fr-FR" dirty="0"/>
            </a:br>
            <a:r>
              <a:rPr lang="fr-FR" dirty="0"/>
              <a:t>de culpabilité, d’inadéquation ou de honte</a:t>
            </a:r>
          </a:p>
          <a:p>
            <a:pPr>
              <a:spcBef>
                <a:spcPts val="1200"/>
              </a:spcBef>
            </a:pPr>
            <a:r>
              <a:rPr lang="fr-FR" dirty="0"/>
              <a:t>Retrait inhabituel de la famille et des amis</a:t>
            </a:r>
          </a:p>
          <a:p>
            <a:pPr>
              <a:spcBef>
                <a:spcPts val="1200"/>
              </a:spcBef>
            </a:pPr>
            <a:r>
              <a:rPr lang="fr-FR" dirty="0"/>
              <a:t>Malaise ou anxiété en présence de certaines personnes</a:t>
            </a:r>
          </a:p>
          <a:p>
            <a:pPr>
              <a:spcBef>
                <a:spcPts val="1200"/>
              </a:spcBef>
            </a:pPr>
            <a:r>
              <a:rPr lang="fr-FR" dirty="0"/>
              <a:t>Hésitation à parler de la </a:t>
            </a:r>
            <a:r>
              <a:rPr lang="fr-FR" dirty="0" smtClean="0"/>
              <a:t>situation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93891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VIOLENCE PHYSIQUE OU SEXUELLE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Comportement violent : pousser, frapper du pied, se battre, donner des coups, empoigner</a:t>
            </a:r>
          </a:p>
          <a:p>
            <a:pPr>
              <a:lnSpc>
                <a:spcPct val="200000"/>
              </a:lnSpc>
            </a:pPr>
            <a:r>
              <a:rPr lang="fr-FR" dirty="0"/>
              <a:t>Tout contact sexuel non consenti</a:t>
            </a:r>
          </a:p>
          <a:p>
            <a:pPr>
              <a:lnSpc>
                <a:spcPct val="200000"/>
              </a:lnSpc>
            </a:pPr>
            <a:r>
              <a:rPr lang="fr-FR" dirty="0"/>
              <a:t>Séquestration ou privation</a:t>
            </a:r>
          </a:p>
          <a:p>
            <a:pPr>
              <a:lnSpc>
                <a:spcPct val="200000"/>
              </a:lnSpc>
            </a:pPr>
            <a:r>
              <a:rPr lang="fr-FR" dirty="0"/>
              <a:t>Toucher non </a:t>
            </a:r>
            <a:r>
              <a:rPr lang="fr-FR" dirty="0" smtClean="0"/>
              <a:t>consenti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45888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Signes</a:t>
            </a:r>
            <a:r>
              <a:rPr lang="en-US" dirty="0"/>
              <a:t> à </a:t>
            </a:r>
            <a:r>
              <a:rPr lang="en-US" dirty="0" err="1"/>
              <a:t>surveiller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i="1" dirty="0">
                <a:solidFill>
                  <a:srgbClr val="F7403A"/>
                </a:solidFill>
              </a:rPr>
              <a:t>Signes de violence physique :</a:t>
            </a:r>
          </a:p>
          <a:p>
            <a:pPr>
              <a:spcBef>
                <a:spcPts val="1600"/>
              </a:spcBef>
            </a:pPr>
            <a:r>
              <a:rPr lang="fr-FR" dirty="0"/>
              <a:t>Bleus/ecchymoses à l’</a:t>
            </a:r>
            <a:r>
              <a:rPr lang="fr-FR" dirty="0" err="1"/>
              <a:t>oeil</a:t>
            </a:r>
            <a:r>
              <a:rPr lang="fr-FR" dirty="0"/>
              <a:t>, coupures, coups, marques de corde, brûlures</a:t>
            </a:r>
          </a:p>
          <a:p>
            <a:pPr>
              <a:spcBef>
                <a:spcPts val="1200"/>
              </a:spcBef>
            </a:pPr>
            <a:r>
              <a:rPr lang="fr-FR" dirty="0"/>
              <a:t>Enflure, fractures, entorses</a:t>
            </a:r>
          </a:p>
          <a:p>
            <a:pPr>
              <a:spcBef>
                <a:spcPts val="1200"/>
              </a:spcBef>
            </a:pPr>
            <a:r>
              <a:rPr lang="fr-FR" dirty="0"/>
              <a:t>Problèmes médicaux non traités</a:t>
            </a:r>
          </a:p>
          <a:p>
            <a:pPr>
              <a:spcBef>
                <a:spcPts val="1200"/>
              </a:spcBef>
            </a:pPr>
            <a:r>
              <a:rPr lang="fr-FR" dirty="0"/>
              <a:t>Appareils fonctionnels brisés</a:t>
            </a:r>
          </a:p>
          <a:p>
            <a:pPr>
              <a:spcBef>
                <a:spcPts val="1200"/>
              </a:spcBef>
            </a:pPr>
            <a:r>
              <a:rPr lang="fr-FR" dirty="0"/>
              <a:t>Vêtements déchirés ou négligés</a:t>
            </a:r>
          </a:p>
          <a:p>
            <a:pPr>
              <a:spcBef>
                <a:spcPts val="1200"/>
              </a:spcBef>
            </a:pPr>
            <a:r>
              <a:rPr lang="fr-FR" dirty="0"/>
              <a:t>Mouvements restreints</a:t>
            </a:r>
          </a:p>
          <a:p>
            <a:pPr>
              <a:spcBef>
                <a:spcPts val="1200"/>
              </a:spcBef>
            </a:pPr>
            <a:r>
              <a:rPr lang="fr-FR" dirty="0" smtClean="0"/>
              <a:t>Stress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66396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Exploitation </a:t>
            </a:r>
            <a:r>
              <a:rPr lang="en-US" dirty="0" err="1"/>
              <a:t>financière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rgbClr val="F7403A"/>
                </a:solidFill>
              </a:rPr>
              <a:t>L’exploitation financière est la forme de maltraitance la plus courante </a:t>
            </a:r>
          </a:p>
          <a:p>
            <a:pPr>
              <a:spcBef>
                <a:spcPts val="1200"/>
              </a:spcBef>
            </a:pPr>
            <a:r>
              <a:rPr lang="fr-FR" dirty="0"/>
              <a:t>62 % des victimes sont exploitées financièrement 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Deux sous-catégories : </a:t>
            </a:r>
          </a:p>
          <a:p>
            <a:pPr>
              <a:spcBef>
                <a:spcPts val="1600"/>
              </a:spcBef>
            </a:pPr>
            <a:r>
              <a:rPr lang="fr-FR" dirty="0"/>
              <a:t>Dans environ la moitié des cas (48 %), </a:t>
            </a:r>
            <a:br>
              <a:rPr lang="fr-FR" dirty="0"/>
            </a:br>
            <a:r>
              <a:rPr lang="fr-FR" dirty="0"/>
              <a:t>les victimes ne se savaient pas qu’elles étaient exploitées financièrement. </a:t>
            </a:r>
          </a:p>
          <a:p>
            <a:pPr>
              <a:spcBef>
                <a:spcPts val="1200"/>
              </a:spcBef>
            </a:pPr>
            <a:r>
              <a:rPr lang="fr-FR" dirty="0"/>
              <a:t>Dans 25 % des cas, l’exploitation faisait suite à des menaces ou à de l’intimidation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FB01-402B-4F57-AA93-8EBDF67A44D2}" type="slidenum">
              <a:rPr lang="en-CA" smtClean="0"/>
              <a:pPr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80778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ll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247</Words>
  <Application>Microsoft Office PowerPoint</Application>
  <PresentationFormat>On-screen Show (4:3)</PresentationFormat>
  <Paragraphs>104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La maltraitance des aînés </vt:lpstr>
      <vt:lpstr>Définition de la maltraitance  des aînés</vt:lpstr>
      <vt:lpstr>LA MALTRAITANCE DES AÎNÉS  AU CANADA</vt:lpstr>
      <vt:lpstr>TYPES DE MALTRAITANCE DES AÎNÉS</vt:lpstr>
      <vt:lpstr>Violence psychologique et ÉmotioNnelle</vt:lpstr>
      <vt:lpstr>Signes à surveiller</vt:lpstr>
      <vt:lpstr>VIOLENCE PHYSIQUE OU SEXUELLE</vt:lpstr>
      <vt:lpstr>Signes à surveiller</vt:lpstr>
      <vt:lpstr>Exploitation financière</vt:lpstr>
      <vt:lpstr>Exploitation financière</vt:lpstr>
      <vt:lpstr>Signes à surveiller</vt:lpstr>
      <vt:lpstr>Facteurs de risque lié à la maltraitance</vt:lpstr>
      <vt:lpstr>Signaler la maltraitance</vt:lpstr>
      <vt:lpstr>Que peuvent faire les représentants  en services financiers</vt:lpstr>
    </vt:vector>
  </TitlesOfParts>
  <Company>IFIC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Adriana Peternel</dc:creator>
  <cp:lastModifiedBy>Adriana Peternel</cp:lastModifiedBy>
  <cp:revision>32</cp:revision>
  <dcterms:created xsi:type="dcterms:W3CDTF">2016-10-28T14:03:44Z</dcterms:created>
  <dcterms:modified xsi:type="dcterms:W3CDTF">2018-06-22T17:23:54Z</dcterms:modified>
</cp:coreProperties>
</file>