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403A"/>
    <a:srgbClr val="5E6A71"/>
    <a:srgbClr val="AEB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506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66C37-2C54-4853-AA7D-D094888195D4}" type="datetimeFigureOut">
              <a:rPr lang="en-CA" smtClean="0"/>
              <a:t>2018-06-21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8805D-6F36-4356-87A6-EA70DC9EEDB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870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75656" y="3429001"/>
            <a:ext cx="6624736" cy="893961"/>
          </a:xfrm>
        </p:spPr>
        <p:txBody>
          <a:bodyPr>
            <a:normAutofit/>
          </a:bodyPr>
          <a:lstStyle>
            <a:lvl1pPr algn="l">
              <a:defRPr sz="2200" baseline="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5656" y="4293097"/>
            <a:ext cx="6624736" cy="539377"/>
          </a:xfrm>
        </p:spPr>
        <p:txBody>
          <a:bodyPr>
            <a:normAutofit/>
          </a:bodyPr>
          <a:lstStyle>
            <a:lvl1pPr marL="0" indent="0" algn="l">
              <a:buNone/>
              <a:defRPr sz="1600" cap="all" baseline="0">
                <a:solidFill>
                  <a:srgbClr val="AEB4B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EVENT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9061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1"/>
            <a:ext cx="7571184" cy="105273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232854"/>
          </a:xfrm>
        </p:spPr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31" y="5949280"/>
            <a:ext cx="416430" cy="4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91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2051149"/>
            <a:ext cx="3596208" cy="3394075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592" y="2051149"/>
            <a:ext cx="3596208" cy="3394075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115616" y="0"/>
            <a:ext cx="7571184" cy="105273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31" y="5949280"/>
            <a:ext cx="416430" cy="4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7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03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4864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E6A71"/>
                </a:solidFill>
              </a:defRPr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092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rgbClr val="F7403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rgbClr val="5E6A7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5E6A7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601591"/>
            <a:ext cx="6840760" cy="893961"/>
          </a:xfrm>
        </p:spPr>
        <p:txBody>
          <a:bodyPr>
            <a:noAutofit/>
          </a:bodyPr>
          <a:lstStyle/>
          <a:p>
            <a:r>
              <a:rPr lang="en-CA" sz="3600" dirty="0">
                <a:solidFill>
                  <a:srgbClr val="FF0000"/>
                </a:solidFill>
              </a:rPr>
              <a:t>Dealing </a:t>
            </a:r>
            <a:r>
              <a:rPr lang="en-CA" sz="3600" dirty="0" smtClean="0">
                <a:solidFill>
                  <a:srgbClr val="FF0000"/>
                </a:solidFill>
              </a:rPr>
              <a:t>with Elder Abuse</a:t>
            </a:r>
            <a:endParaRPr lang="en-CA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393679"/>
            <a:ext cx="6660740" cy="53937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5E6A71"/>
                </a:solidFill>
              </a:rPr>
              <a:t>What to </a:t>
            </a:r>
            <a:r>
              <a:rPr lang="en-US" sz="2400">
                <a:solidFill>
                  <a:srgbClr val="5E6A71"/>
                </a:solidFill>
              </a:rPr>
              <a:t>know </a:t>
            </a:r>
            <a:r>
              <a:rPr lang="en-US" sz="2400" smtClean="0">
                <a:solidFill>
                  <a:srgbClr val="5E6A71"/>
                </a:solidFill>
              </a:rPr>
              <a:t>and watch </a:t>
            </a:r>
            <a:r>
              <a:rPr lang="en-US" sz="2400" dirty="0">
                <a:solidFill>
                  <a:srgbClr val="5E6A71"/>
                </a:solidFill>
              </a:rPr>
              <a:t>for</a:t>
            </a:r>
          </a:p>
        </p:txBody>
      </p:sp>
    </p:spTree>
    <p:extLst>
      <p:ext uri="{BB962C8B-B14F-4D97-AF65-F5344CB8AC3E}">
        <p14:creationId xmlns:p14="http://schemas.microsoft.com/office/powerpoint/2010/main" val="296735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7403A"/>
                </a:solidFill>
              </a:rPr>
              <a:t>Examples of </a:t>
            </a:r>
            <a:r>
              <a:rPr lang="en-US" i="1" dirty="0">
                <a:solidFill>
                  <a:srgbClr val="F7403A"/>
                </a:solidFill>
              </a:rPr>
              <a:t>financial abuse</a:t>
            </a:r>
            <a:r>
              <a:rPr lang="en-US" dirty="0">
                <a:solidFill>
                  <a:srgbClr val="F7403A"/>
                </a:solidFill>
              </a:rPr>
              <a:t>:</a:t>
            </a:r>
          </a:p>
          <a:p>
            <a:pPr>
              <a:lnSpc>
                <a:spcPct val="150000"/>
              </a:lnSpc>
              <a:spcBef>
                <a:spcPts val="1600"/>
              </a:spcBef>
            </a:pPr>
            <a:r>
              <a:rPr lang="en-US" dirty="0"/>
              <a:t>Misuse of funds or property</a:t>
            </a:r>
          </a:p>
          <a:p>
            <a:pPr>
              <a:spcBef>
                <a:spcPts val="1600"/>
              </a:spcBef>
            </a:pPr>
            <a:r>
              <a:rPr lang="en-US" dirty="0"/>
              <a:t>Theft of cash, jewelry or other property </a:t>
            </a:r>
          </a:p>
          <a:p>
            <a:pPr>
              <a:spcBef>
                <a:spcPts val="1600"/>
              </a:spcBef>
            </a:pPr>
            <a:r>
              <a:rPr lang="en-US" dirty="0"/>
              <a:t>Exploitation or scams</a:t>
            </a:r>
          </a:p>
          <a:p>
            <a:pPr>
              <a:spcBef>
                <a:spcPts val="1600"/>
              </a:spcBef>
            </a:pPr>
            <a:r>
              <a:rPr lang="en-US" dirty="0"/>
              <a:t>Abuse of power of attorney</a:t>
            </a:r>
          </a:p>
          <a:p>
            <a:pPr>
              <a:spcBef>
                <a:spcPts val="1600"/>
              </a:spcBef>
            </a:pPr>
            <a:r>
              <a:rPr lang="en-US" dirty="0"/>
              <a:t>Fraud</a:t>
            </a:r>
          </a:p>
          <a:p>
            <a:pPr>
              <a:spcBef>
                <a:spcPts val="1600"/>
              </a:spcBef>
            </a:pPr>
            <a:r>
              <a:rPr lang="en-US" dirty="0"/>
              <a:t>Forgery of </a:t>
            </a:r>
            <a:r>
              <a:rPr lang="en-US" dirty="0" err="1"/>
              <a:t>cheques</a:t>
            </a:r>
            <a:r>
              <a:rPr lang="en-US" dirty="0"/>
              <a:t> or other </a:t>
            </a:r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4588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watch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7403A"/>
                </a:solidFill>
              </a:rPr>
              <a:t>Indicators of </a:t>
            </a:r>
            <a:r>
              <a:rPr lang="en-US" i="1" dirty="0">
                <a:solidFill>
                  <a:srgbClr val="F7403A"/>
                </a:solidFill>
              </a:rPr>
              <a:t>financial abuse</a:t>
            </a:r>
            <a:r>
              <a:rPr lang="en-US" dirty="0">
                <a:solidFill>
                  <a:srgbClr val="F7403A"/>
                </a:solidFill>
              </a:rPr>
              <a:t>:</a:t>
            </a:r>
          </a:p>
          <a:p>
            <a:pPr>
              <a:spcBef>
                <a:spcPts val="2000"/>
              </a:spcBef>
            </a:pPr>
            <a:r>
              <a:rPr lang="en-US" dirty="0"/>
              <a:t>Unpaid bills / No money for basics</a:t>
            </a:r>
          </a:p>
          <a:p>
            <a:pPr>
              <a:spcBef>
                <a:spcPts val="1600"/>
              </a:spcBef>
            </a:pPr>
            <a:r>
              <a:rPr lang="en-US" dirty="0"/>
              <a:t>Absence of aids, medications, etc.</a:t>
            </a:r>
          </a:p>
          <a:p>
            <a:pPr>
              <a:spcBef>
                <a:spcPts val="1600"/>
              </a:spcBef>
            </a:pPr>
            <a:r>
              <a:rPr lang="en-US" dirty="0"/>
              <a:t>Sudden appearance of previously uninvolved relatives</a:t>
            </a:r>
          </a:p>
          <a:p>
            <a:pPr>
              <a:spcBef>
                <a:spcPts val="1600"/>
              </a:spcBef>
            </a:pPr>
            <a:r>
              <a:rPr lang="en-US" dirty="0"/>
              <a:t>Forged signature or Power of Attorney granted under unusual circumstances</a:t>
            </a:r>
          </a:p>
          <a:p>
            <a:pPr>
              <a:spcBef>
                <a:spcPts val="1600"/>
              </a:spcBef>
            </a:pPr>
            <a:r>
              <a:rPr lang="en-US" dirty="0"/>
              <a:t>Client complains of not knowing where money/assets have gone</a:t>
            </a:r>
          </a:p>
          <a:p>
            <a:pPr>
              <a:spcBef>
                <a:spcPts val="1600"/>
              </a:spcBef>
            </a:pPr>
            <a:r>
              <a:rPr lang="en-US" dirty="0"/>
              <a:t>Abrupt changes client investing plan, will/accounts</a:t>
            </a:r>
          </a:p>
          <a:p>
            <a:pPr>
              <a:spcBef>
                <a:spcPts val="1600"/>
              </a:spcBef>
            </a:pPr>
            <a:r>
              <a:rPr lang="en-US" dirty="0"/>
              <a:t>Family/representative refuse to spend money on behalf of </a:t>
            </a:r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83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for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7403A"/>
                </a:solidFill>
              </a:rPr>
              <a:t>Older people (especially women), can be more frequent targets of abuse, because</a:t>
            </a:r>
            <a:r>
              <a:rPr lang="en-US" dirty="0" smtClean="0">
                <a:solidFill>
                  <a:srgbClr val="F7403A"/>
                </a:solidFill>
              </a:rPr>
              <a:t>:</a:t>
            </a:r>
            <a:endParaRPr lang="en-US" dirty="0">
              <a:solidFill>
                <a:srgbClr val="F7403A"/>
              </a:solidFill>
            </a:endParaRPr>
          </a:p>
          <a:p>
            <a:pPr>
              <a:lnSpc>
                <a:spcPct val="150000"/>
              </a:lnSpc>
              <a:spcBef>
                <a:spcPts val="1600"/>
              </a:spcBef>
            </a:pPr>
            <a:r>
              <a:rPr lang="en-US" dirty="0"/>
              <a:t>They may be unable to call for help or protest</a:t>
            </a:r>
          </a:p>
          <a:p>
            <a:pPr>
              <a:lnSpc>
                <a:spcPct val="150000"/>
              </a:lnSpc>
            </a:pPr>
            <a:r>
              <a:rPr lang="en-US" dirty="0"/>
              <a:t>They are more dependent on others</a:t>
            </a:r>
          </a:p>
          <a:p>
            <a:pPr>
              <a:lnSpc>
                <a:spcPct val="150000"/>
              </a:lnSpc>
            </a:pPr>
            <a:r>
              <a:rPr lang="en-US" dirty="0"/>
              <a:t>They are not comfortable being assertive</a:t>
            </a:r>
          </a:p>
          <a:p>
            <a:pPr>
              <a:lnSpc>
                <a:spcPct val="150000"/>
              </a:lnSpc>
            </a:pPr>
            <a:r>
              <a:rPr lang="en-US" dirty="0"/>
              <a:t>Many people have access to their homes</a:t>
            </a:r>
          </a:p>
          <a:p>
            <a:pPr>
              <a:lnSpc>
                <a:spcPct val="150000"/>
              </a:lnSpc>
            </a:pPr>
            <a:r>
              <a:rPr lang="en-US" dirty="0"/>
              <a:t>They fear not being </a:t>
            </a:r>
            <a:r>
              <a:rPr lang="en-US" dirty="0" smtClean="0"/>
              <a:t>believed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2863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7403A"/>
                </a:solidFill>
              </a:rPr>
              <a:t>Older Canadians can face many barriers to reporting their abuse:  </a:t>
            </a:r>
          </a:p>
          <a:p>
            <a:pPr>
              <a:spcBef>
                <a:spcPts val="2000"/>
              </a:spcBef>
            </a:pPr>
            <a:r>
              <a:rPr lang="en-US" dirty="0"/>
              <a:t>Victims may have restricted mobility or other physical or cognitive limitations that prevent them from seeking </a:t>
            </a:r>
            <a:r>
              <a:rPr lang="en-US" dirty="0" smtClean="0"/>
              <a:t>help</a:t>
            </a:r>
            <a:endParaRPr lang="en-US" dirty="0"/>
          </a:p>
          <a:p>
            <a:pPr>
              <a:spcBef>
                <a:spcPts val="1600"/>
              </a:spcBef>
            </a:pPr>
            <a:r>
              <a:rPr lang="en-US" dirty="0"/>
              <a:t>Abusers are often caregivers or in a position of power over the older person, which removes control from the </a:t>
            </a:r>
            <a:r>
              <a:rPr lang="en-US" dirty="0" smtClean="0"/>
              <a:t>victim</a:t>
            </a:r>
            <a:endParaRPr lang="en-US" dirty="0"/>
          </a:p>
          <a:p>
            <a:pPr>
              <a:spcBef>
                <a:spcPts val="1600"/>
              </a:spcBef>
            </a:pPr>
            <a:r>
              <a:rPr lang="en-US" dirty="0"/>
              <a:t>Victims may be isolated from outside </a:t>
            </a:r>
            <a:r>
              <a:rPr lang="en-US" dirty="0" smtClean="0"/>
              <a:t>resources</a:t>
            </a:r>
            <a:endParaRPr lang="en-US" dirty="0"/>
          </a:p>
          <a:p>
            <a:pPr>
              <a:spcBef>
                <a:spcPts val="1600"/>
              </a:spcBef>
            </a:pPr>
            <a:r>
              <a:rPr lang="en-US" dirty="0"/>
              <a:t>Other barriers may exist: language, transportation, lack of knowledge of resources available to </a:t>
            </a:r>
            <a:r>
              <a:rPr lang="en-US" dirty="0" smtClean="0"/>
              <a:t>assist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4846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advisors can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Become aware of your firm’s procedures </a:t>
            </a:r>
          </a:p>
          <a:p>
            <a:pPr>
              <a:lnSpc>
                <a:spcPct val="150000"/>
              </a:lnSpc>
            </a:pPr>
            <a:r>
              <a:rPr lang="en-US" dirty="0"/>
              <a:t>Be observant</a:t>
            </a:r>
          </a:p>
          <a:p>
            <a:pPr>
              <a:lnSpc>
                <a:spcPct val="150000"/>
              </a:lnSpc>
            </a:pPr>
            <a:r>
              <a:rPr lang="en-US" dirty="0"/>
              <a:t>Stay vigilant and informed about your clients’ situations</a:t>
            </a:r>
          </a:p>
          <a:p>
            <a:pPr>
              <a:lnSpc>
                <a:spcPct val="150000"/>
              </a:lnSpc>
            </a:pPr>
            <a:r>
              <a:rPr lang="en-US" dirty="0"/>
              <a:t>Seek help from your firm if you see red </a:t>
            </a:r>
            <a:r>
              <a:rPr lang="en-US" dirty="0" smtClean="0"/>
              <a:t>flags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70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Elder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Elder abuse is defined as an action or inaction that results in harm or neglect of an older </a:t>
            </a:r>
            <a:r>
              <a:rPr lang="en-US" dirty="0" smtClean="0"/>
              <a:t>person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Abusers may be family members, friends, caregivers, persons in a position of trust or power, or </a:t>
            </a:r>
            <a:r>
              <a:rPr lang="en-US" dirty="0" smtClean="0"/>
              <a:t>strangers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Abuse can happen as an isolated incident or a chronic </a:t>
            </a:r>
            <a:r>
              <a:rPr lang="en-US" dirty="0" smtClean="0"/>
              <a:t>pattern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Neglect can form part of the elder abuse spectrum, and generally refers to an older person’s failure to receive adequate care or </a:t>
            </a:r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19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Elder Abuse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According to the National Elder Mistreatment Prevalence Study by Dr. Lynn McDonald in 2015, 8.2% of older adults had been abused in Canada in the past </a:t>
            </a:r>
            <a:r>
              <a:rPr lang="en-US" dirty="0" smtClean="0"/>
              <a:t>year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Emotional and financial abuse are most prevalent forms of </a:t>
            </a:r>
            <a:r>
              <a:rPr lang="en-US" dirty="0" smtClean="0"/>
              <a:t>abuse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Recent CARP poll indicated, 1 in 10 respondents said they had been abused and 35% knew someone who had been </a:t>
            </a:r>
            <a:r>
              <a:rPr lang="en-US" dirty="0" smtClean="0"/>
              <a:t>abused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Not included are those victims of abuse who are unaware they are being abused, particularly in cases of financial exploitation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924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Elder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Emotional/psychological </a:t>
            </a:r>
            <a:r>
              <a:rPr lang="en-US" dirty="0" smtClean="0"/>
              <a:t>abuse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Financial </a:t>
            </a:r>
            <a:r>
              <a:rPr lang="en-US" dirty="0" smtClean="0"/>
              <a:t>exploitation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Physical abuse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Sexual </a:t>
            </a:r>
            <a:r>
              <a:rPr lang="en-US" dirty="0" smtClean="0"/>
              <a:t>abuse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Neglect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190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Emotional/Psychological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Shouting and bullying</a:t>
            </a:r>
          </a:p>
          <a:p>
            <a:pPr>
              <a:spcBef>
                <a:spcPts val="1200"/>
              </a:spcBef>
            </a:pPr>
            <a:r>
              <a:rPr lang="en-US" dirty="0"/>
              <a:t>Insults or name calling</a:t>
            </a:r>
          </a:p>
          <a:p>
            <a:pPr>
              <a:spcBef>
                <a:spcPts val="1200"/>
              </a:spcBef>
            </a:pPr>
            <a:r>
              <a:rPr lang="en-US" dirty="0"/>
              <a:t>Threats of violence or abandonment</a:t>
            </a:r>
          </a:p>
          <a:p>
            <a:pPr>
              <a:spcBef>
                <a:spcPts val="1200"/>
              </a:spcBef>
            </a:pPr>
            <a:r>
              <a:rPr lang="en-US" dirty="0"/>
              <a:t>Intimidation or belittling</a:t>
            </a:r>
          </a:p>
          <a:p>
            <a:pPr>
              <a:spcBef>
                <a:spcPts val="1200"/>
              </a:spcBef>
            </a:pPr>
            <a:r>
              <a:rPr lang="en-US" dirty="0"/>
              <a:t>Humiliation</a:t>
            </a:r>
          </a:p>
          <a:p>
            <a:pPr>
              <a:spcBef>
                <a:spcPts val="1200"/>
              </a:spcBef>
            </a:pPr>
            <a:r>
              <a:rPr lang="en-US" dirty="0"/>
              <a:t>Harassment</a:t>
            </a:r>
          </a:p>
          <a:p>
            <a:pPr>
              <a:spcBef>
                <a:spcPts val="1200"/>
              </a:spcBef>
            </a:pPr>
            <a:r>
              <a:rPr lang="en-US" dirty="0"/>
              <a:t>Treating an older person like a child</a:t>
            </a:r>
          </a:p>
          <a:p>
            <a:pPr>
              <a:spcBef>
                <a:spcPts val="1200"/>
              </a:spcBef>
            </a:pPr>
            <a:r>
              <a:rPr lang="en-US" dirty="0"/>
              <a:t>Ignoring the person or isolating them from  </a:t>
            </a:r>
            <a:br>
              <a:rPr lang="en-US" dirty="0"/>
            </a:br>
            <a:r>
              <a:rPr lang="en-US" dirty="0"/>
              <a:t>family, friends, or regular activities</a:t>
            </a:r>
          </a:p>
          <a:p>
            <a:pPr>
              <a:spcBef>
                <a:spcPts val="1200"/>
              </a:spcBef>
            </a:pPr>
            <a:r>
              <a:rPr lang="en-US" dirty="0"/>
              <a:t>Inappropriately infringing on their </a:t>
            </a:r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27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watch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solidFill>
                  <a:srgbClr val="F7403A"/>
                </a:solidFill>
              </a:rPr>
              <a:t>Indicators of emotional/psychological abuse</a:t>
            </a:r>
            <a:r>
              <a:rPr lang="en-US" i="1" dirty="0" smtClean="0">
                <a:solidFill>
                  <a:srgbClr val="F7403A"/>
                </a:solidFill>
              </a:rPr>
              <a:t>:</a:t>
            </a:r>
            <a:endParaRPr lang="en-US" dirty="0">
              <a:solidFill>
                <a:srgbClr val="F7403A"/>
              </a:solidFill>
            </a:endParaRPr>
          </a:p>
          <a:p>
            <a:pPr>
              <a:spcBef>
                <a:spcPts val="1600"/>
              </a:spcBef>
            </a:pPr>
            <a:r>
              <a:rPr lang="en-US" dirty="0"/>
              <a:t>Heightened levels of upset, agitation, startling</a:t>
            </a:r>
          </a:p>
          <a:p>
            <a:pPr>
              <a:spcBef>
                <a:spcPts val="1200"/>
              </a:spcBef>
            </a:pPr>
            <a:r>
              <a:rPr lang="en-US" dirty="0"/>
              <a:t>Unexplained feelings of hopelessness, guilt,  inadequacy or shame</a:t>
            </a:r>
          </a:p>
          <a:p>
            <a:pPr>
              <a:spcBef>
                <a:spcPts val="1200"/>
              </a:spcBef>
            </a:pPr>
            <a:r>
              <a:rPr lang="en-US" dirty="0"/>
              <a:t>Unusual withdrawal from family and friends</a:t>
            </a:r>
          </a:p>
          <a:p>
            <a:pPr>
              <a:spcBef>
                <a:spcPts val="1200"/>
              </a:spcBef>
            </a:pPr>
            <a:r>
              <a:rPr lang="en-US" dirty="0"/>
              <a:t>Discomfort or anxiety in the presence of particular people</a:t>
            </a:r>
          </a:p>
          <a:p>
            <a:pPr>
              <a:spcBef>
                <a:spcPts val="1200"/>
              </a:spcBef>
            </a:pPr>
            <a:r>
              <a:rPr lang="en-US" dirty="0"/>
              <a:t>Reluctance to speak about the </a:t>
            </a:r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9195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or Sexual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</a:pPr>
            <a:r>
              <a:rPr lang="en-US" dirty="0"/>
              <a:t>Violent or rough </a:t>
            </a:r>
            <a:r>
              <a:rPr lang="en-US" dirty="0" err="1"/>
              <a:t>behaviour</a:t>
            </a:r>
            <a:r>
              <a:rPr lang="en-US" dirty="0"/>
              <a:t>: pushing, kicking, beating, hitting, grabbing</a:t>
            </a:r>
          </a:p>
          <a:p>
            <a:pPr>
              <a:spcBef>
                <a:spcPts val="1600"/>
              </a:spcBef>
            </a:pPr>
            <a:r>
              <a:rPr lang="en-US" dirty="0"/>
              <a:t>Unwanted sexual contact of any kind</a:t>
            </a:r>
          </a:p>
          <a:p>
            <a:pPr>
              <a:spcBef>
                <a:spcPts val="1600"/>
              </a:spcBef>
            </a:pPr>
            <a:r>
              <a:rPr lang="en-US" dirty="0"/>
              <a:t>Confinement or restraint</a:t>
            </a:r>
          </a:p>
          <a:p>
            <a:pPr>
              <a:spcBef>
                <a:spcPts val="1600"/>
              </a:spcBef>
            </a:pPr>
            <a:r>
              <a:rPr lang="en-US" dirty="0"/>
              <a:t>Touching without a </a:t>
            </a:r>
            <a:r>
              <a:rPr lang="en-US" dirty="0" smtClean="0"/>
              <a:t>consent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7145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watch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solidFill>
                  <a:srgbClr val="F7403A"/>
                </a:solidFill>
              </a:rPr>
              <a:t>Indicators of physical abuse:</a:t>
            </a:r>
          </a:p>
          <a:p>
            <a:pPr>
              <a:spcBef>
                <a:spcPts val="1600"/>
              </a:spcBef>
            </a:pPr>
            <a:r>
              <a:rPr lang="en-US" dirty="0"/>
              <a:t>Bruises/black eyes, cuts, welts, rope marks, burns</a:t>
            </a:r>
          </a:p>
          <a:p>
            <a:pPr>
              <a:spcBef>
                <a:spcPts val="1600"/>
              </a:spcBef>
            </a:pPr>
            <a:r>
              <a:rPr lang="en-US" dirty="0"/>
              <a:t>Swelling, fractures, sprains</a:t>
            </a:r>
          </a:p>
          <a:p>
            <a:pPr>
              <a:spcBef>
                <a:spcPts val="1600"/>
              </a:spcBef>
            </a:pPr>
            <a:r>
              <a:rPr lang="en-US" dirty="0"/>
              <a:t>Untreated medical issues</a:t>
            </a:r>
          </a:p>
          <a:p>
            <a:pPr>
              <a:spcBef>
                <a:spcPts val="1600"/>
              </a:spcBef>
            </a:pPr>
            <a:r>
              <a:rPr lang="en-US" dirty="0"/>
              <a:t>Broken assistive devices</a:t>
            </a:r>
          </a:p>
          <a:p>
            <a:pPr>
              <a:spcBef>
                <a:spcPts val="1600"/>
              </a:spcBef>
            </a:pPr>
            <a:r>
              <a:rPr lang="en-US" dirty="0"/>
              <a:t>Torn or disheveled clothing</a:t>
            </a:r>
          </a:p>
          <a:p>
            <a:pPr>
              <a:spcBef>
                <a:spcPts val="1600"/>
              </a:spcBef>
            </a:pPr>
            <a:r>
              <a:rPr lang="en-US" dirty="0"/>
              <a:t>Restricted movement</a:t>
            </a:r>
          </a:p>
          <a:p>
            <a:pPr>
              <a:spcBef>
                <a:spcPts val="1600"/>
              </a:spcBef>
            </a:pPr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2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7403A"/>
                </a:solidFill>
              </a:rPr>
              <a:t>Overall, the most common type of abuse is </a:t>
            </a:r>
            <a:r>
              <a:rPr lang="en-US" dirty="0" smtClean="0">
                <a:solidFill>
                  <a:srgbClr val="F7403A"/>
                </a:solidFill>
              </a:rPr>
              <a:t>financial</a:t>
            </a:r>
            <a:endParaRPr lang="en-US" dirty="0">
              <a:solidFill>
                <a:srgbClr val="F7403A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62% of abuse victims are financially abused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</a:t>
            </a:r>
            <a:r>
              <a:rPr lang="en-US" dirty="0"/>
              <a:t>sub-categories</a:t>
            </a:r>
            <a:r>
              <a:rPr lang="en-US" dirty="0" smtClean="0"/>
              <a:t>:</a:t>
            </a:r>
            <a:endParaRPr lang="en-US" dirty="0"/>
          </a:p>
          <a:p>
            <a:pPr>
              <a:spcBef>
                <a:spcPts val="1600"/>
              </a:spcBef>
            </a:pPr>
            <a:r>
              <a:rPr lang="en-US" dirty="0"/>
              <a:t>In approximately half of all cases (48%), victims were unaware that the financial abuse was </a:t>
            </a:r>
            <a:r>
              <a:rPr lang="en-US" dirty="0" smtClean="0"/>
              <a:t>occurring</a:t>
            </a:r>
            <a:endParaRPr lang="en-US" dirty="0"/>
          </a:p>
          <a:p>
            <a:pPr>
              <a:spcBef>
                <a:spcPts val="1600"/>
              </a:spcBef>
            </a:pPr>
            <a:r>
              <a:rPr lang="en-US" dirty="0"/>
              <a:t>In 25% of cases, abuse was done using threats and </a:t>
            </a:r>
            <a:r>
              <a:rPr lang="en-US" dirty="0" smtClean="0"/>
              <a:t>intimidation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609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ll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556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Dealing with Elder Abuse</vt:lpstr>
      <vt:lpstr>Defining Elder Abuse</vt:lpstr>
      <vt:lpstr>Elder Abuse in Canada</vt:lpstr>
      <vt:lpstr>Types of Elder Abuse</vt:lpstr>
      <vt:lpstr>Emotional/Psychological Abuse</vt:lpstr>
      <vt:lpstr>What to watch for</vt:lpstr>
      <vt:lpstr>Physical or Sexual Abuse</vt:lpstr>
      <vt:lpstr>What to watch for</vt:lpstr>
      <vt:lpstr>Financial Abuse</vt:lpstr>
      <vt:lpstr>Financial Abuse</vt:lpstr>
      <vt:lpstr>What to watch for</vt:lpstr>
      <vt:lpstr>Risk Factors for Abuse</vt:lpstr>
      <vt:lpstr>Reporting Abuse</vt:lpstr>
      <vt:lpstr>What advisors can do</vt:lpstr>
    </vt:vector>
  </TitlesOfParts>
  <Company>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Peternel</dc:creator>
  <cp:lastModifiedBy>Lisa Hall</cp:lastModifiedBy>
  <cp:revision>20</cp:revision>
  <dcterms:created xsi:type="dcterms:W3CDTF">2016-10-28T14:03:44Z</dcterms:created>
  <dcterms:modified xsi:type="dcterms:W3CDTF">2018-06-21T19:54:31Z</dcterms:modified>
</cp:coreProperties>
</file>