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E0ADDC69-4D36-4D51-98CF-996CECA1639E}">
          <p14:sldIdLst>
            <p14:sldId id="256"/>
            <p14:sldId id="257"/>
            <p14:sldId id="258"/>
            <p14:sldId id="259"/>
            <p14:sldId id="260"/>
            <p14:sldId id="261"/>
            <p14:sldId id="262"/>
            <p14:sldId id="263"/>
            <p14:sldId id="264"/>
            <p14:sldId id="265"/>
          </p14:sldIdLst>
        </p14:section>
      </p14:sectionLst>
    </p:ext>
    <p:ext uri="{EFAFB233-063F-42B5-8137-9DF3F51BA10A}">
      <p15:sldGuideLst xmlns:p15="http://schemas.microsoft.com/office/powerpoint/2012/main">
        <p15:guide id="1" orient="horz" pos="2205" userDrawn="1">
          <p15:clr>
            <a:srgbClr val="A4A3A4"/>
          </p15:clr>
        </p15:guide>
        <p15:guide id="2" pos="97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403A"/>
    <a:srgbClr val="5E6A71"/>
    <a:srgbClr val="AEB4B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6" d="100"/>
          <a:sy n="46" d="100"/>
        </p:scale>
        <p:origin x="2506" y="34"/>
      </p:cViewPr>
      <p:guideLst>
        <p:guide orient="horz" pos="2205"/>
        <p:guide pos="97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8966C37-2C54-4853-AA7D-D094888195D4}" type="datetimeFigureOut">
              <a:rPr lang="en-CA" smtClean="0"/>
              <a:t>2018-07-04</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728805D-6F36-4356-87A6-EA70DC9EEDB8}" type="slidenum">
              <a:rPr lang="en-CA" smtClean="0"/>
              <a:t>‹#›</a:t>
            </a:fld>
            <a:endParaRPr lang="en-CA"/>
          </a:p>
        </p:txBody>
      </p:sp>
    </p:spTree>
    <p:extLst>
      <p:ext uri="{BB962C8B-B14F-4D97-AF65-F5344CB8AC3E}">
        <p14:creationId xmlns:p14="http://schemas.microsoft.com/office/powerpoint/2010/main" val="4387066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403648" y="2607047"/>
            <a:ext cx="6624736" cy="893961"/>
          </a:xfrm>
        </p:spPr>
        <p:txBody>
          <a:bodyPr>
            <a:normAutofit/>
          </a:bodyPr>
          <a:lstStyle>
            <a:lvl1pPr algn="l">
              <a:defRPr sz="3600" baseline="0">
                <a:solidFill>
                  <a:srgbClr val="FF0000"/>
                </a:solidFill>
              </a:defRPr>
            </a:lvl1pPr>
          </a:lstStyle>
          <a:p>
            <a:r>
              <a:rPr lang="en-US" dirty="0" smtClean="0"/>
              <a:t>PRESENTATION TITLE</a:t>
            </a:r>
            <a:endParaRPr lang="en-CA" dirty="0"/>
          </a:p>
        </p:txBody>
      </p:sp>
      <p:sp>
        <p:nvSpPr>
          <p:cNvPr id="3" name="Subtitle 2"/>
          <p:cNvSpPr>
            <a:spLocks noGrp="1"/>
          </p:cNvSpPr>
          <p:nvPr>
            <p:ph type="subTitle" idx="1" hasCustomPrompt="1"/>
          </p:nvPr>
        </p:nvSpPr>
        <p:spPr>
          <a:xfrm>
            <a:off x="1475656" y="3393679"/>
            <a:ext cx="6624736" cy="467369"/>
          </a:xfrm>
        </p:spPr>
        <p:txBody>
          <a:bodyPr>
            <a:normAutofit/>
          </a:bodyPr>
          <a:lstStyle>
            <a:lvl1pPr marL="0" indent="0" algn="l">
              <a:buNone/>
              <a:defRPr sz="2400" cap="all" baseline="0">
                <a:solidFill>
                  <a:srgbClr val="5E6A7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EVENT TITLE</a:t>
            </a:r>
            <a:endParaRPr lang="en-CA" dirty="0"/>
          </a:p>
        </p:txBody>
      </p:sp>
    </p:spTree>
    <p:extLst>
      <p:ext uri="{BB962C8B-B14F-4D97-AF65-F5344CB8AC3E}">
        <p14:creationId xmlns:p14="http://schemas.microsoft.com/office/powerpoint/2010/main" val="4279061100"/>
      </p:ext>
    </p:extLst>
  </p:cSld>
  <p:clrMapOvr>
    <a:masterClrMapping/>
  </p:clrMapOvr>
  <p:timing>
    <p:tnLst>
      <p:par>
        <p:cTn id="1" dur="indefinite" restart="never" nodeType="tmRoot"/>
      </p:par>
    </p:tnLst>
  </p:timing>
  <p:extLst>
    <p:ext uri="{DCECCB84-F9BA-43D5-87BE-67443E8EF086}">
      <p15:sldGuideLst xmlns:p15="http://schemas.microsoft.com/office/powerpoint/2012/main">
        <p15:guide id="1" orient="horz" pos="2205" userDrawn="1">
          <p15:clr>
            <a:srgbClr val="FBAE40"/>
          </p15:clr>
        </p15:guide>
        <p15:guide id="2" pos="975"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115616" y="1"/>
            <a:ext cx="7571184" cy="1052735"/>
          </a:xfrm>
        </p:spPr>
        <p:txBody>
          <a:bodyPr>
            <a:normAutofit/>
          </a:bodyPr>
          <a:lstStyle>
            <a:lvl1pPr>
              <a:defRPr sz="3200" baseline="0">
                <a:solidFill>
                  <a:srgbClr val="5E6A71"/>
                </a:solidFill>
              </a:defRPr>
            </a:lvl1pPr>
          </a:lstStyle>
          <a:p>
            <a:r>
              <a:rPr lang="en-US" dirty="0" smtClean="0"/>
              <a:t>CLICK TO EDIT MASTER TITLE STYLE</a:t>
            </a:r>
            <a:endParaRPr lang="en-CA" dirty="0"/>
          </a:p>
        </p:txBody>
      </p:sp>
      <p:sp>
        <p:nvSpPr>
          <p:cNvPr id="3" name="Content Placeholder 2"/>
          <p:cNvSpPr>
            <a:spLocks noGrp="1"/>
          </p:cNvSpPr>
          <p:nvPr>
            <p:ph idx="1"/>
          </p:nvPr>
        </p:nvSpPr>
        <p:spPr>
          <a:xfrm>
            <a:off x="1187624" y="1644418"/>
            <a:ext cx="7056784" cy="4232854"/>
          </a:xfrm>
        </p:spPr>
        <p:txBody>
          <a:bodyPr/>
          <a:lstStyle>
            <a:lvl1pPr>
              <a:defRPr>
                <a:solidFill>
                  <a:srgbClr val="5E6A71"/>
                </a:solidFill>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
        <p:nvSpPr>
          <p:cNvPr id="6" name="Slide Number Placeholder 5"/>
          <p:cNvSpPr>
            <a:spLocks noGrp="1"/>
          </p:cNvSpPr>
          <p:nvPr>
            <p:ph type="sldNum" sz="quarter" idx="12"/>
          </p:nvPr>
        </p:nvSpPr>
        <p:spPr>
          <a:xfrm>
            <a:off x="6902896" y="6520259"/>
            <a:ext cx="2133600" cy="365125"/>
          </a:xfrm>
        </p:spPr>
        <p:txBody>
          <a:bodyPr/>
          <a:lstStyle>
            <a:lvl1pPr>
              <a:defRPr sz="1100"/>
            </a:lvl1pPr>
          </a:lstStyle>
          <a:p>
            <a:fld id="{4C22FB01-402B-4F57-AA93-8EBDF67A44D2}" type="slidenum">
              <a:rPr lang="en-CA" smtClean="0"/>
              <a:pPr/>
              <a:t>‹#›</a:t>
            </a:fld>
            <a:endParaRPr lang="en-CA" dirty="0"/>
          </a:p>
        </p:txBody>
      </p:sp>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541331" y="5949280"/>
            <a:ext cx="416430" cy="416430"/>
          </a:xfrm>
          <a:prstGeom prst="rect">
            <a:avLst/>
          </a:prstGeom>
        </p:spPr>
      </p:pic>
    </p:spTree>
    <p:extLst>
      <p:ext uri="{BB962C8B-B14F-4D97-AF65-F5344CB8AC3E}">
        <p14:creationId xmlns:p14="http://schemas.microsoft.com/office/powerpoint/2010/main" val="11539103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99592" y="2051149"/>
            <a:ext cx="3596208" cy="3394075"/>
          </a:xfrm>
        </p:spPr>
        <p:txBody>
          <a:bodyPr/>
          <a:lstStyle>
            <a:lvl1pPr>
              <a:defRPr sz="2100">
                <a:solidFill>
                  <a:srgbClr val="5E6A71"/>
                </a:solidFill>
              </a:defRPr>
            </a:lvl1pPr>
            <a:lvl2pPr>
              <a:defRPr sz="1900"/>
            </a:lvl2pPr>
            <a:lvl3pPr>
              <a:defRPr sz="1700"/>
            </a:lvl3pPr>
            <a:lvl4pPr>
              <a:defRPr sz="1500"/>
            </a:lvl4pPr>
            <a:lvl5pPr>
              <a:defRPr sz="13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
        <p:nvSpPr>
          <p:cNvPr id="4" name="Content Placeholder 3"/>
          <p:cNvSpPr>
            <a:spLocks noGrp="1"/>
          </p:cNvSpPr>
          <p:nvPr>
            <p:ph sz="half" idx="2"/>
          </p:nvPr>
        </p:nvSpPr>
        <p:spPr>
          <a:xfrm>
            <a:off x="5090592" y="2051149"/>
            <a:ext cx="3596208" cy="3394075"/>
          </a:xfrm>
        </p:spPr>
        <p:txBody>
          <a:bodyPr/>
          <a:lstStyle>
            <a:lvl1pPr>
              <a:defRPr sz="2100">
                <a:solidFill>
                  <a:srgbClr val="5E6A71"/>
                </a:solidFill>
              </a:defRPr>
            </a:lvl1pPr>
            <a:lvl2pPr>
              <a:defRPr sz="1900"/>
            </a:lvl2pPr>
            <a:lvl3pPr>
              <a:defRPr sz="1700"/>
            </a:lvl3pPr>
            <a:lvl4pPr>
              <a:defRPr sz="1500"/>
            </a:lvl4pPr>
            <a:lvl5pPr>
              <a:defRPr sz="13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
        <p:nvSpPr>
          <p:cNvPr id="7" name="Slide Number Placeholder 6"/>
          <p:cNvSpPr>
            <a:spLocks noGrp="1"/>
          </p:cNvSpPr>
          <p:nvPr>
            <p:ph type="sldNum" sz="quarter" idx="12"/>
          </p:nvPr>
        </p:nvSpPr>
        <p:spPr>
          <a:xfrm>
            <a:off x="6902896" y="6520259"/>
            <a:ext cx="2133600" cy="365125"/>
          </a:xfrm>
        </p:spPr>
        <p:txBody>
          <a:bodyPr/>
          <a:lstStyle>
            <a:lvl1pPr>
              <a:defRPr sz="1100"/>
            </a:lvl1pPr>
          </a:lstStyle>
          <a:p>
            <a:fld id="{4C22FB01-402B-4F57-AA93-8EBDF67A44D2}" type="slidenum">
              <a:rPr lang="en-CA" smtClean="0"/>
              <a:pPr/>
              <a:t>‹#›</a:t>
            </a:fld>
            <a:endParaRPr lang="en-CA" dirty="0"/>
          </a:p>
        </p:txBody>
      </p:sp>
      <p:sp>
        <p:nvSpPr>
          <p:cNvPr id="10" name="Title 9"/>
          <p:cNvSpPr>
            <a:spLocks noGrp="1"/>
          </p:cNvSpPr>
          <p:nvPr>
            <p:ph type="title" hasCustomPrompt="1"/>
          </p:nvPr>
        </p:nvSpPr>
        <p:spPr>
          <a:xfrm>
            <a:off x="1115616" y="0"/>
            <a:ext cx="7571184" cy="1052735"/>
          </a:xfrm>
        </p:spPr>
        <p:txBody>
          <a:bodyPr>
            <a:normAutofit/>
          </a:bodyPr>
          <a:lstStyle>
            <a:lvl1pPr>
              <a:defRPr sz="3200">
                <a:solidFill>
                  <a:srgbClr val="5E6A71"/>
                </a:solidFill>
              </a:defRPr>
            </a:lvl1pPr>
          </a:lstStyle>
          <a:p>
            <a:r>
              <a:rPr lang="en-US" dirty="0" smtClean="0"/>
              <a:t>CLICK TO EDIT MASTER TITLE STYLE</a:t>
            </a:r>
            <a:endParaRPr lang="en-CA" dirty="0"/>
          </a:p>
        </p:txBody>
      </p:sp>
      <p:pic>
        <p:nvPicPr>
          <p:cNvPr id="11" name="Picture 1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541331" y="5949280"/>
            <a:ext cx="416430" cy="416430"/>
          </a:xfrm>
          <a:prstGeom prst="rect">
            <a:avLst/>
          </a:prstGeom>
        </p:spPr>
      </p:pic>
    </p:spTree>
    <p:extLst>
      <p:ext uri="{BB962C8B-B14F-4D97-AF65-F5344CB8AC3E}">
        <p14:creationId xmlns:p14="http://schemas.microsoft.com/office/powerpoint/2010/main" val="214167574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384"/>
            <a:ext cx="8229600" cy="1103143"/>
          </a:xfrm>
          <a:prstGeom prst="rect">
            <a:avLst/>
          </a:prstGeom>
        </p:spPr>
        <p:txBody>
          <a:bodyPr vert="horz" lIns="91440" tIns="45720" rIns="91440" bIns="45720" rtlCol="0" anchor="ctr">
            <a:normAutofit/>
          </a:bodyPr>
          <a:lstStyle/>
          <a:p>
            <a:r>
              <a:rPr lang="en-US" dirty="0" smtClean="0"/>
              <a:t>CLICK TO EDIT MASTER TITLE STYLE</a:t>
            </a:r>
            <a:endParaRPr lang="en-CA" dirty="0"/>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
        <p:nvSpPr>
          <p:cNvPr id="5" name="Footer Placeholder 4"/>
          <p:cNvSpPr>
            <a:spLocks noGrp="1"/>
          </p:cNvSpPr>
          <p:nvPr>
            <p:ph type="ftr" sz="quarter" idx="3"/>
          </p:nvPr>
        </p:nvSpPr>
        <p:spPr>
          <a:xfrm>
            <a:off x="467544" y="6520259"/>
            <a:ext cx="2895600" cy="365125"/>
          </a:xfrm>
          <a:prstGeom prst="rect">
            <a:avLst/>
          </a:prstGeom>
        </p:spPr>
        <p:txBody>
          <a:bodyPr vert="horz" lIns="91440" tIns="45720" rIns="91440" bIns="45720" rtlCol="0" anchor="ctr"/>
          <a:lstStyle>
            <a:lvl1pPr algn="l">
              <a:defRPr sz="1200">
                <a:solidFill>
                  <a:srgbClr val="5E6A71"/>
                </a:solidFill>
              </a:defRPr>
            </a:lvl1pPr>
          </a:lstStyle>
          <a:p>
            <a:endParaRPr lang="en-CA" dirty="0"/>
          </a:p>
        </p:txBody>
      </p:sp>
      <p:sp>
        <p:nvSpPr>
          <p:cNvPr id="6" name="Slide Number Placeholder 5"/>
          <p:cNvSpPr>
            <a:spLocks noGrp="1"/>
          </p:cNvSpPr>
          <p:nvPr>
            <p:ph type="sldNum" sz="quarter" idx="4"/>
          </p:nvPr>
        </p:nvSpPr>
        <p:spPr>
          <a:xfrm>
            <a:off x="6614864" y="6520259"/>
            <a:ext cx="2133600" cy="365125"/>
          </a:xfrm>
          <a:prstGeom prst="rect">
            <a:avLst/>
          </a:prstGeom>
        </p:spPr>
        <p:txBody>
          <a:bodyPr vert="horz" lIns="91440" tIns="45720" rIns="91440" bIns="45720" rtlCol="0" anchor="ctr"/>
          <a:lstStyle>
            <a:lvl1pPr algn="r">
              <a:defRPr sz="1200">
                <a:solidFill>
                  <a:srgbClr val="5E6A71"/>
                </a:solidFill>
              </a:defRPr>
            </a:lvl1pPr>
          </a:lstStyle>
          <a:p>
            <a:fld id="{4C22FB01-402B-4F57-AA93-8EBDF67A44D2}" type="slidenum">
              <a:rPr lang="en-CA" smtClean="0"/>
              <a:pPr/>
              <a:t>‹#›</a:t>
            </a:fld>
            <a:endParaRPr lang="en-CA"/>
          </a:p>
        </p:txBody>
      </p:sp>
    </p:spTree>
    <p:extLst>
      <p:ext uri="{BB962C8B-B14F-4D97-AF65-F5344CB8AC3E}">
        <p14:creationId xmlns:p14="http://schemas.microsoft.com/office/powerpoint/2010/main" val="38409260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Lst>
  <p:timing>
    <p:tnLst>
      <p:par>
        <p:cTn id="1" dur="indefinite" restart="never" nodeType="tmRoot"/>
      </p:par>
    </p:tnLst>
  </p:timing>
  <p:hf hdr="0" dt="0"/>
  <p:txStyles>
    <p:titleStyle>
      <a:lvl1pPr algn="l" defTabSz="914400" rtl="0" eaLnBrk="1" latinLnBrk="0" hangingPunct="1">
        <a:spcBef>
          <a:spcPct val="0"/>
        </a:spcBef>
        <a:buNone/>
        <a:defRPr sz="2400" kern="1200" cap="all" baseline="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100" kern="1200">
          <a:solidFill>
            <a:srgbClr val="F7403A"/>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900" kern="1200">
          <a:solidFill>
            <a:srgbClr val="5E6A7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7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500" kern="1200">
          <a:solidFill>
            <a:srgbClr val="5E6A7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3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03648" y="2601591"/>
            <a:ext cx="7416824" cy="893961"/>
          </a:xfrm>
        </p:spPr>
        <p:txBody>
          <a:bodyPr>
            <a:noAutofit/>
          </a:bodyPr>
          <a:lstStyle/>
          <a:p>
            <a:r>
              <a:rPr lang="en-CA" sz="3400" dirty="0">
                <a:solidFill>
                  <a:srgbClr val="F7403A"/>
                </a:solidFill>
              </a:rPr>
              <a:t>CAPACITY &amp; DECISION MAKING</a:t>
            </a:r>
          </a:p>
        </p:txBody>
      </p:sp>
      <p:sp>
        <p:nvSpPr>
          <p:cNvPr id="3" name="Subtitle 2"/>
          <p:cNvSpPr>
            <a:spLocks noGrp="1"/>
          </p:cNvSpPr>
          <p:nvPr>
            <p:ph type="subTitle" idx="1"/>
          </p:nvPr>
        </p:nvSpPr>
        <p:spPr>
          <a:xfrm>
            <a:off x="1475656" y="3393679"/>
            <a:ext cx="6660740" cy="539377"/>
          </a:xfrm>
        </p:spPr>
        <p:txBody>
          <a:bodyPr>
            <a:normAutofit/>
          </a:bodyPr>
          <a:lstStyle/>
          <a:p>
            <a:r>
              <a:rPr lang="en-US" dirty="0"/>
              <a:t>working with aging clients </a:t>
            </a:r>
            <a:endParaRPr lang="en-US" sz="2400" dirty="0">
              <a:solidFill>
                <a:srgbClr val="5E6A71"/>
              </a:solidFill>
            </a:endParaRPr>
          </a:p>
        </p:txBody>
      </p:sp>
    </p:spTree>
    <p:extLst>
      <p:ext uri="{BB962C8B-B14F-4D97-AF65-F5344CB8AC3E}">
        <p14:creationId xmlns:p14="http://schemas.microsoft.com/office/powerpoint/2010/main" val="29673525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advisors can do</a:t>
            </a:r>
          </a:p>
        </p:txBody>
      </p:sp>
      <p:sp>
        <p:nvSpPr>
          <p:cNvPr id="3" name="Content Placeholder 2"/>
          <p:cNvSpPr>
            <a:spLocks noGrp="1"/>
          </p:cNvSpPr>
          <p:nvPr>
            <p:ph idx="1"/>
          </p:nvPr>
        </p:nvSpPr>
        <p:spPr/>
        <p:txBody>
          <a:bodyPr/>
          <a:lstStyle/>
          <a:p>
            <a:pPr>
              <a:spcBef>
                <a:spcPts val="1600"/>
              </a:spcBef>
            </a:pPr>
            <a:r>
              <a:rPr lang="en-US" dirty="0"/>
              <a:t>Be observant</a:t>
            </a:r>
          </a:p>
          <a:p>
            <a:pPr>
              <a:spcBef>
                <a:spcPts val="1600"/>
              </a:spcBef>
            </a:pPr>
            <a:r>
              <a:rPr lang="en-US" dirty="0"/>
              <a:t>Stay vigilant and informed about your clients’ situations</a:t>
            </a:r>
          </a:p>
          <a:p>
            <a:pPr>
              <a:spcBef>
                <a:spcPts val="1600"/>
              </a:spcBef>
            </a:pPr>
            <a:r>
              <a:rPr lang="en-US" dirty="0"/>
              <a:t>Remain aware of your firm’s procedures </a:t>
            </a:r>
          </a:p>
          <a:p>
            <a:pPr>
              <a:spcBef>
                <a:spcPts val="1600"/>
              </a:spcBef>
            </a:pPr>
            <a:r>
              <a:rPr lang="en-US" dirty="0"/>
              <a:t>Seek help from your firm if you see red flags</a:t>
            </a:r>
          </a:p>
          <a:p>
            <a:pPr marL="0" indent="0">
              <a:spcBef>
                <a:spcPts val="7000"/>
              </a:spcBef>
              <a:buNone/>
            </a:pPr>
            <a:r>
              <a:rPr lang="en-US" sz="1600" i="1" dirty="0" smtClean="0"/>
              <a:t>Learning </a:t>
            </a:r>
            <a:r>
              <a:rPr lang="en-US" sz="1600" i="1" dirty="0"/>
              <a:t>about changing capacity, how it may affect client-advisor meetings and what can be done to handle any challenges, will help protect the financial well-being of clients and further strengthen the client advisor relationship</a:t>
            </a:r>
            <a:r>
              <a:rPr lang="en-US" sz="1600" i="1" dirty="0" smtClean="0"/>
              <a:t>.</a:t>
            </a:r>
            <a:endParaRPr lang="en-US" sz="1600" i="1" dirty="0"/>
          </a:p>
        </p:txBody>
      </p:sp>
      <p:sp>
        <p:nvSpPr>
          <p:cNvPr id="4" name="Slide Number Placeholder 3"/>
          <p:cNvSpPr>
            <a:spLocks noGrp="1"/>
          </p:cNvSpPr>
          <p:nvPr>
            <p:ph type="sldNum" sz="quarter" idx="12"/>
          </p:nvPr>
        </p:nvSpPr>
        <p:spPr/>
        <p:txBody>
          <a:bodyPr/>
          <a:lstStyle/>
          <a:p>
            <a:fld id="{4C22FB01-402B-4F57-AA93-8EBDF67A44D2}" type="slidenum">
              <a:rPr lang="en-CA" smtClean="0"/>
              <a:pPr/>
              <a:t>10</a:t>
            </a:fld>
            <a:endParaRPr lang="en-CA" dirty="0"/>
          </a:p>
        </p:txBody>
      </p:sp>
    </p:spTree>
    <p:extLst>
      <p:ext uri="{BB962C8B-B14F-4D97-AF65-F5344CB8AC3E}">
        <p14:creationId xmlns:p14="http://schemas.microsoft.com/office/powerpoint/2010/main" val="40197049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DEFINING Capacity</a:t>
            </a:r>
          </a:p>
        </p:txBody>
      </p:sp>
      <p:sp>
        <p:nvSpPr>
          <p:cNvPr id="3" name="Content Placeholder 2"/>
          <p:cNvSpPr>
            <a:spLocks noGrp="1"/>
          </p:cNvSpPr>
          <p:nvPr>
            <p:ph idx="1"/>
          </p:nvPr>
        </p:nvSpPr>
        <p:spPr/>
        <p:txBody>
          <a:bodyPr/>
          <a:lstStyle/>
          <a:p>
            <a:r>
              <a:rPr lang="en-US" dirty="0"/>
              <a:t>Capacity is defined as an individual’s ability </a:t>
            </a:r>
            <a:r>
              <a:rPr lang="en-US" dirty="0" smtClean="0"/>
              <a:t>to:</a:t>
            </a:r>
          </a:p>
          <a:p>
            <a:pPr lvl="1">
              <a:spcBef>
                <a:spcPts val="1600"/>
              </a:spcBef>
            </a:pPr>
            <a:r>
              <a:rPr lang="en-US" dirty="0" smtClean="0"/>
              <a:t>Understand </a:t>
            </a:r>
            <a:r>
              <a:rPr lang="en-US" dirty="0"/>
              <a:t>information </a:t>
            </a:r>
            <a:endParaRPr lang="en-US" dirty="0" smtClean="0"/>
          </a:p>
          <a:p>
            <a:pPr lvl="1">
              <a:spcBef>
                <a:spcPts val="1600"/>
              </a:spcBef>
            </a:pPr>
            <a:r>
              <a:rPr lang="en-US" dirty="0" smtClean="0"/>
              <a:t>Understand </a:t>
            </a:r>
            <a:r>
              <a:rPr lang="en-US" dirty="0"/>
              <a:t>options about their situation </a:t>
            </a:r>
            <a:endParaRPr lang="en-US" dirty="0" smtClean="0"/>
          </a:p>
          <a:p>
            <a:pPr lvl="1">
              <a:spcBef>
                <a:spcPts val="1600"/>
              </a:spcBef>
            </a:pPr>
            <a:r>
              <a:rPr lang="en-US" dirty="0" smtClean="0"/>
              <a:t>Make </a:t>
            </a:r>
            <a:r>
              <a:rPr lang="en-US" dirty="0"/>
              <a:t>choices and </a:t>
            </a:r>
            <a:r>
              <a:rPr lang="en-US" dirty="0" smtClean="0"/>
              <a:t>decisions</a:t>
            </a:r>
          </a:p>
          <a:p>
            <a:pPr lvl="1">
              <a:spcBef>
                <a:spcPts val="1600"/>
              </a:spcBef>
            </a:pPr>
            <a:r>
              <a:rPr lang="en-US" dirty="0" smtClean="0"/>
              <a:t>Appreciate </a:t>
            </a:r>
            <a:r>
              <a:rPr lang="en-US" dirty="0"/>
              <a:t>the consequences of choices and decisions</a:t>
            </a:r>
          </a:p>
          <a:p>
            <a:endParaRPr lang="en-US" dirty="0" smtClean="0"/>
          </a:p>
          <a:p>
            <a:r>
              <a:rPr lang="en-US" dirty="0" smtClean="0"/>
              <a:t>There </a:t>
            </a:r>
            <a:r>
              <a:rPr lang="en-US" dirty="0"/>
              <a:t>is no set ‘test’ that determines capacity</a:t>
            </a:r>
            <a:r>
              <a:rPr lang="en-US" dirty="0" smtClean="0"/>
              <a:t>.</a:t>
            </a:r>
            <a:endParaRPr lang="en-US" dirty="0"/>
          </a:p>
        </p:txBody>
      </p:sp>
      <p:sp>
        <p:nvSpPr>
          <p:cNvPr id="4" name="Slide Number Placeholder 3"/>
          <p:cNvSpPr>
            <a:spLocks noGrp="1"/>
          </p:cNvSpPr>
          <p:nvPr>
            <p:ph type="sldNum" sz="quarter" idx="12"/>
          </p:nvPr>
        </p:nvSpPr>
        <p:spPr/>
        <p:txBody>
          <a:bodyPr/>
          <a:lstStyle/>
          <a:p>
            <a:fld id="{4C22FB01-402B-4F57-AA93-8EBDF67A44D2}" type="slidenum">
              <a:rPr lang="en-CA" smtClean="0"/>
              <a:pPr/>
              <a:t>2</a:t>
            </a:fld>
            <a:endParaRPr lang="en-CA" dirty="0"/>
          </a:p>
        </p:txBody>
      </p:sp>
    </p:spTree>
    <p:extLst>
      <p:ext uri="{BB962C8B-B14F-4D97-AF65-F5344CB8AC3E}">
        <p14:creationId xmlns:p14="http://schemas.microsoft.com/office/powerpoint/2010/main" val="40241692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Capacity can vary</a:t>
            </a:r>
          </a:p>
        </p:txBody>
      </p:sp>
      <p:sp>
        <p:nvSpPr>
          <p:cNvPr id="3" name="Content Placeholder 2"/>
          <p:cNvSpPr>
            <a:spLocks noGrp="1"/>
          </p:cNvSpPr>
          <p:nvPr>
            <p:ph idx="1"/>
          </p:nvPr>
        </p:nvSpPr>
        <p:spPr/>
        <p:txBody>
          <a:bodyPr/>
          <a:lstStyle/>
          <a:p>
            <a:r>
              <a:rPr lang="en-US" dirty="0"/>
              <a:t>Someone who is capable of one thing, may not be capable of </a:t>
            </a:r>
            <a:r>
              <a:rPr lang="en-US"/>
              <a:t>another</a:t>
            </a:r>
            <a:r>
              <a:rPr lang="en-US" smtClean="0"/>
              <a:t>.</a:t>
            </a:r>
          </a:p>
          <a:p>
            <a:pPr marL="0" indent="0">
              <a:buNone/>
            </a:pPr>
            <a:endParaRPr lang="en-US" dirty="0" smtClean="0"/>
          </a:p>
          <a:p>
            <a:r>
              <a:rPr lang="en-US" dirty="0" smtClean="0"/>
              <a:t>Capacity is dependent on a person’s situation:</a:t>
            </a:r>
            <a:endParaRPr lang="en-US" dirty="0" smtClean="0"/>
          </a:p>
          <a:p>
            <a:pPr lvl="1">
              <a:spcBef>
                <a:spcPts val="1600"/>
              </a:spcBef>
            </a:pPr>
            <a:r>
              <a:rPr lang="en-US" dirty="0" smtClean="0"/>
              <a:t>Context </a:t>
            </a:r>
            <a:r>
              <a:rPr lang="en-US" dirty="0"/>
              <a:t>and situation </a:t>
            </a:r>
            <a:r>
              <a:rPr lang="en-US" dirty="0" smtClean="0"/>
              <a:t>specific</a:t>
            </a:r>
          </a:p>
          <a:p>
            <a:pPr lvl="1">
              <a:spcBef>
                <a:spcPts val="1600"/>
              </a:spcBef>
            </a:pPr>
            <a:r>
              <a:rPr lang="en-US" dirty="0" smtClean="0"/>
              <a:t>Domain </a:t>
            </a:r>
            <a:r>
              <a:rPr lang="en-US" dirty="0"/>
              <a:t>and task </a:t>
            </a:r>
            <a:r>
              <a:rPr lang="en-US" dirty="0" smtClean="0"/>
              <a:t>specific</a:t>
            </a:r>
            <a:br>
              <a:rPr lang="en-US" dirty="0" smtClean="0"/>
            </a:br>
            <a:endParaRPr lang="en-US" dirty="0"/>
          </a:p>
          <a:p>
            <a:r>
              <a:rPr lang="en-US" dirty="0"/>
              <a:t>Laws related to capacity differ from province to province, territory to territory</a:t>
            </a:r>
            <a:r>
              <a:rPr lang="en-US" dirty="0" smtClean="0"/>
              <a:t>.</a:t>
            </a:r>
            <a:endParaRPr lang="en-US" dirty="0"/>
          </a:p>
        </p:txBody>
      </p:sp>
      <p:sp>
        <p:nvSpPr>
          <p:cNvPr id="4" name="Slide Number Placeholder 3"/>
          <p:cNvSpPr>
            <a:spLocks noGrp="1"/>
          </p:cNvSpPr>
          <p:nvPr>
            <p:ph type="sldNum" sz="quarter" idx="12"/>
          </p:nvPr>
        </p:nvSpPr>
        <p:spPr/>
        <p:txBody>
          <a:bodyPr/>
          <a:lstStyle/>
          <a:p>
            <a:fld id="{4C22FB01-402B-4F57-AA93-8EBDF67A44D2}" type="slidenum">
              <a:rPr lang="en-CA" smtClean="0"/>
              <a:pPr/>
              <a:t>3</a:t>
            </a:fld>
            <a:endParaRPr lang="en-CA" dirty="0"/>
          </a:p>
        </p:txBody>
      </p:sp>
    </p:spTree>
    <p:extLst>
      <p:ext uri="{BB962C8B-B14F-4D97-AF65-F5344CB8AC3E}">
        <p14:creationId xmlns:p14="http://schemas.microsoft.com/office/powerpoint/2010/main" val="11500534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 might become ‘incapable’</a:t>
            </a:r>
          </a:p>
        </p:txBody>
      </p:sp>
      <p:sp>
        <p:nvSpPr>
          <p:cNvPr id="3" name="Content Placeholder 2"/>
          <p:cNvSpPr>
            <a:spLocks noGrp="1"/>
          </p:cNvSpPr>
          <p:nvPr>
            <p:ph idx="1"/>
          </p:nvPr>
        </p:nvSpPr>
        <p:spPr/>
        <p:txBody>
          <a:bodyPr>
            <a:normAutofit lnSpcReduction="10000"/>
          </a:bodyPr>
          <a:lstStyle/>
          <a:p>
            <a:pPr marL="0" indent="0">
              <a:buNone/>
            </a:pPr>
            <a:r>
              <a:rPr lang="en-US" dirty="0">
                <a:solidFill>
                  <a:srgbClr val="F7403A"/>
                </a:solidFill>
              </a:rPr>
              <a:t>Capacity challenges most commonly affect these groups of people:</a:t>
            </a:r>
          </a:p>
          <a:p>
            <a:endParaRPr lang="en-US" dirty="0"/>
          </a:p>
          <a:p>
            <a:pPr marL="457200" indent="-457200">
              <a:buFont typeface="+mj-lt"/>
              <a:buAutoNum type="arabicPeriod"/>
            </a:pPr>
            <a:r>
              <a:rPr lang="en-US" dirty="0"/>
              <a:t>Individuals with intellectual disabilities</a:t>
            </a:r>
          </a:p>
          <a:p>
            <a:pPr marL="457200" indent="-457200">
              <a:buFont typeface="+mj-lt"/>
              <a:buAutoNum type="arabicPeriod"/>
            </a:pPr>
            <a:endParaRPr lang="en-US" dirty="0"/>
          </a:p>
          <a:p>
            <a:pPr marL="457200" indent="-457200">
              <a:buFont typeface="+mj-lt"/>
              <a:buAutoNum type="arabicPeriod"/>
            </a:pPr>
            <a:r>
              <a:rPr lang="en-US" dirty="0"/>
              <a:t>Individuals with psychiatric disorders</a:t>
            </a:r>
          </a:p>
          <a:p>
            <a:pPr marL="457200" indent="-457200">
              <a:buFont typeface="+mj-lt"/>
              <a:buAutoNum type="arabicPeriod"/>
            </a:pPr>
            <a:endParaRPr lang="en-US" dirty="0"/>
          </a:p>
          <a:p>
            <a:pPr marL="457200" indent="-457200">
              <a:buFont typeface="+mj-lt"/>
              <a:buAutoNum type="arabicPeriod"/>
            </a:pPr>
            <a:r>
              <a:rPr lang="en-US" dirty="0"/>
              <a:t>Individuals who have had a brain injury</a:t>
            </a:r>
          </a:p>
          <a:p>
            <a:pPr marL="457200" indent="-457200">
              <a:buFont typeface="+mj-lt"/>
              <a:buAutoNum type="arabicPeriod"/>
            </a:pPr>
            <a:endParaRPr lang="en-US" dirty="0"/>
          </a:p>
          <a:p>
            <a:pPr marL="457200" indent="-457200">
              <a:buFont typeface="+mj-lt"/>
              <a:buAutoNum type="arabicPeriod"/>
            </a:pPr>
            <a:r>
              <a:rPr lang="en-US" dirty="0"/>
              <a:t>Individuals with neuro-degenerative disorders</a:t>
            </a:r>
          </a:p>
          <a:p>
            <a:pPr marL="457200" indent="-457200">
              <a:buFont typeface="+mj-lt"/>
              <a:buAutoNum type="arabicPeriod"/>
            </a:pPr>
            <a:endParaRPr lang="en-US" dirty="0"/>
          </a:p>
          <a:p>
            <a:pPr marL="457200" indent="-457200">
              <a:buFont typeface="+mj-lt"/>
              <a:buAutoNum type="arabicPeriod"/>
            </a:pPr>
            <a:r>
              <a:rPr lang="en-US" dirty="0"/>
              <a:t>Individuals who are aging </a:t>
            </a:r>
          </a:p>
          <a:p>
            <a:endParaRPr lang="en-US" dirty="0"/>
          </a:p>
        </p:txBody>
      </p:sp>
      <p:sp>
        <p:nvSpPr>
          <p:cNvPr id="4" name="Slide Number Placeholder 3"/>
          <p:cNvSpPr>
            <a:spLocks noGrp="1"/>
          </p:cNvSpPr>
          <p:nvPr>
            <p:ph type="sldNum" sz="quarter" idx="12"/>
          </p:nvPr>
        </p:nvSpPr>
        <p:spPr/>
        <p:txBody>
          <a:bodyPr/>
          <a:lstStyle/>
          <a:p>
            <a:fld id="{4C22FB01-402B-4F57-AA93-8EBDF67A44D2}" type="slidenum">
              <a:rPr lang="en-CA" smtClean="0"/>
              <a:pPr/>
              <a:t>4</a:t>
            </a:fld>
            <a:endParaRPr lang="en-CA" dirty="0"/>
          </a:p>
        </p:txBody>
      </p:sp>
    </p:spTree>
    <p:extLst>
      <p:ext uri="{BB962C8B-B14F-4D97-AF65-F5344CB8AC3E}">
        <p14:creationId xmlns:p14="http://schemas.microsoft.com/office/powerpoint/2010/main" val="27485012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CAPACITY AND AGING</a:t>
            </a:r>
          </a:p>
        </p:txBody>
      </p:sp>
      <p:sp>
        <p:nvSpPr>
          <p:cNvPr id="3" name="Content Placeholder 2"/>
          <p:cNvSpPr>
            <a:spLocks noGrp="1"/>
          </p:cNvSpPr>
          <p:nvPr>
            <p:ph idx="1"/>
          </p:nvPr>
        </p:nvSpPr>
        <p:spPr/>
        <p:txBody>
          <a:bodyPr/>
          <a:lstStyle/>
          <a:p>
            <a:r>
              <a:rPr lang="en-US" dirty="0"/>
              <a:t>Capacity problems can be part of aging, however, capacity is not determined by age.</a:t>
            </a:r>
          </a:p>
          <a:p>
            <a:pPr>
              <a:spcBef>
                <a:spcPts val="1600"/>
              </a:spcBef>
            </a:pPr>
            <a:r>
              <a:rPr lang="en-US" dirty="0"/>
              <a:t>Not everyone who is older is going to be incapable of managing their financial affairs or be incapable of many other day-to-day things.</a:t>
            </a:r>
          </a:p>
          <a:p>
            <a:pPr>
              <a:spcBef>
                <a:spcPts val="1600"/>
              </a:spcBef>
            </a:pPr>
            <a:r>
              <a:rPr lang="en-US" dirty="0"/>
              <a:t>A person who has never been involved in financial or investing matters – for example, a surviving spouse – is  not necessarily incapable.  </a:t>
            </a:r>
          </a:p>
          <a:p>
            <a:pPr>
              <a:spcBef>
                <a:spcPts val="1600"/>
              </a:spcBef>
            </a:pPr>
            <a:r>
              <a:rPr lang="en-US" dirty="0"/>
              <a:t>Some people may use nodding, agreeing, and other social graces to mask a capacity issue</a:t>
            </a:r>
            <a:r>
              <a:rPr lang="en-US" dirty="0" smtClean="0"/>
              <a:t>.</a:t>
            </a:r>
            <a:endParaRPr lang="en-US" dirty="0"/>
          </a:p>
        </p:txBody>
      </p:sp>
      <p:sp>
        <p:nvSpPr>
          <p:cNvPr id="4" name="Slide Number Placeholder 3"/>
          <p:cNvSpPr>
            <a:spLocks noGrp="1"/>
          </p:cNvSpPr>
          <p:nvPr>
            <p:ph type="sldNum" sz="quarter" idx="12"/>
          </p:nvPr>
        </p:nvSpPr>
        <p:spPr/>
        <p:txBody>
          <a:bodyPr/>
          <a:lstStyle/>
          <a:p>
            <a:fld id="{4C22FB01-402B-4F57-AA93-8EBDF67A44D2}" type="slidenum">
              <a:rPr lang="en-CA" smtClean="0"/>
              <a:pPr/>
              <a:t>5</a:t>
            </a:fld>
            <a:endParaRPr lang="en-CA" dirty="0"/>
          </a:p>
        </p:txBody>
      </p:sp>
    </p:spTree>
    <p:extLst>
      <p:ext uri="{BB962C8B-B14F-4D97-AF65-F5344CB8AC3E}">
        <p14:creationId xmlns:p14="http://schemas.microsoft.com/office/powerpoint/2010/main" val="20897204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Role of The advisor</a:t>
            </a:r>
          </a:p>
        </p:txBody>
      </p:sp>
      <p:sp>
        <p:nvSpPr>
          <p:cNvPr id="3" name="Content Placeholder 2"/>
          <p:cNvSpPr>
            <a:spLocks noGrp="1"/>
          </p:cNvSpPr>
          <p:nvPr>
            <p:ph idx="1"/>
          </p:nvPr>
        </p:nvSpPr>
        <p:spPr>
          <a:xfrm>
            <a:off x="1187624" y="1644418"/>
            <a:ext cx="7056784" cy="4520886"/>
          </a:xfrm>
        </p:spPr>
        <p:txBody>
          <a:bodyPr>
            <a:normAutofit fontScale="92500" lnSpcReduction="10000"/>
          </a:bodyPr>
          <a:lstStyle/>
          <a:p>
            <a:pPr>
              <a:spcBef>
                <a:spcPts val="1600"/>
              </a:spcBef>
            </a:pPr>
            <a:r>
              <a:rPr lang="en-US" dirty="0"/>
              <a:t>Financial advisors can play a critical role in protecting the financial well-being of clients.</a:t>
            </a:r>
          </a:p>
          <a:p>
            <a:pPr>
              <a:spcBef>
                <a:spcPts val="1600"/>
              </a:spcBef>
            </a:pPr>
            <a:r>
              <a:rPr lang="en-US" dirty="0"/>
              <a:t>It’s important to interact with aging clients free of stereotypes, while being fully informed about the most common issues that can present in the later stages of life and how to spot them.</a:t>
            </a:r>
          </a:p>
          <a:p>
            <a:pPr>
              <a:spcBef>
                <a:spcPts val="1600"/>
              </a:spcBef>
            </a:pPr>
            <a:r>
              <a:rPr lang="en-US" dirty="0"/>
              <a:t>Family members may not notice </a:t>
            </a:r>
            <a:r>
              <a:rPr lang="en-US" dirty="0" smtClean="0"/>
              <a:t>the </a:t>
            </a:r>
            <a:r>
              <a:rPr lang="en-US" dirty="0"/>
              <a:t>diminished </a:t>
            </a:r>
            <a:r>
              <a:rPr lang="en-US"/>
              <a:t>capacity </a:t>
            </a:r>
            <a:r>
              <a:rPr lang="en-US" smtClean="0"/>
              <a:t>of </a:t>
            </a:r>
            <a:r>
              <a:rPr lang="en-US" dirty="0"/>
              <a:t>a loved one in financial matters if they never discussed complex topics such as finances.</a:t>
            </a:r>
          </a:p>
          <a:p>
            <a:pPr>
              <a:spcBef>
                <a:spcPts val="1600"/>
              </a:spcBef>
            </a:pPr>
            <a:r>
              <a:rPr lang="en-US" dirty="0"/>
              <a:t>Clients may not have self-awareness of their difficulty. </a:t>
            </a:r>
          </a:p>
          <a:p>
            <a:pPr>
              <a:spcBef>
                <a:spcPts val="1600"/>
              </a:spcBef>
            </a:pPr>
            <a:r>
              <a:rPr lang="en-US" dirty="0"/>
              <a:t>The most important way to determine whether someone is capable of making a decision is to talk to them, interview, probe, verify and listen</a:t>
            </a:r>
            <a:r>
              <a:rPr lang="en-US" dirty="0" smtClean="0"/>
              <a:t>.</a:t>
            </a:r>
            <a:endParaRPr lang="en-US" dirty="0"/>
          </a:p>
        </p:txBody>
      </p:sp>
      <p:sp>
        <p:nvSpPr>
          <p:cNvPr id="4" name="Slide Number Placeholder 3"/>
          <p:cNvSpPr>
            <a:spLocks noGrp="1"/>
          </p:cNvSpPr>
          <p:nvPr>
            <p:ph type="sldNum" sz="quarter" idx="12"/>
          </p:nvPr>
        </p:nvSpPr>
        <p:spPr/>
        <p:txBody>
          <a:bodyPr/>
          <a:lstStyle/>
          <a:p>
            <a:fld id="{4C22FB01-402B-4F57-AA93-8EBDF67A44D2}" type="slidenum">
              <a:rPr lang="en-CA" smtClean="0"/>
              <a:pPr/>
              <a:t>6</a:t>
            </a:fld>
            <a:endParaRPr lang="en-CA" dirty="0"/>
          </a:p>
        </p:txBody>
      </p:sp>
    </p:spTree>
    <p:extLst>
      <p:ext uri="{BB962C8B-B14F-4D97-AF65-F5344CB8AC3E}">
        <p14:creationId xmlns:p14="http://schemas.microsoft.com/office/powerpoint/2010/main" val="14601583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Client interactions</a:t>
            </a:r>
          </a:p>
        </p:txBody>
      </p:sp>
      <p:sp>
        <p:nvSpPr>
          <p:cNvPr id="3" name="Content Placeholder 2"/>
          <p:cNvSpPr>
            <a:spLocks noGrp="1"/>
          </p:cNvSpPr>
          <p:nvPr>
            <p:ph idx="1"/>
          </p:nvPr>
        </p:nvSpPr>
        <p:spPr/>
        <p:txBody>
          <a:bodyPr>
            <a:normAutofit lnSpcReduction="10000"/>
          </a:bodyPr>
          <a:lstStyle/>
          <a:p>
            <a:r>
              <a:rPr lang="en-US" dirty="0"/>
              <a:t>Set up client meetings to optimize the environment so older clients can participate to the best of their ability:  </a:t>
            </a:r>
            <a:endParaRPr lang="en-US" dirty="0" smtClean="0"/>
          </a:p>
          <a:p>
            <a:pPr lvl="1">
              <a:spcBef>
                <a:spcPts val="1800"/>
              </a:spcBef>
            </a:pPr>
            <a:r>
              <a:rPr lang="en-US" dirty="0" smtClean="0"/>
              <a:t>Comfortable </a:t>
            </a:r>
            <a:r>
              <a:rPr lang="en-US" dirty="0"/>
              <a:t>seating, lighting and </a:t>
            </a:r>
            <a:r>
              <a:rPr lang="en-US" dirty="0" smtClean="0"/>
              <a:t>hearing</a:t>
            </a:r>
          </a:p>
          <a:p>
            <a:pPr lvl="1">
              <a:spcBef>
                <a:spcPts val="1600"/>
              </a:spcBef>
            </a:pPr>
            <a:r>
              <a:rPr lang="en-US" dirty="0" smtClean="0"/>
              <a:t>Best </a:t>
            </a:r>
            <a:r>
              <a:rPr lang="en-US" dirty="0"/>
              <a:t>time of day for older clients to meet and think </a:t>
            </a:r>
            <a:r>
              <a:rPr lang="en-US" dirty="0" smtClean="0"/>
              <a:t>clearly</a:t>
            </a:r>
          </a:p>
          <a:p>
            <a:pPr lvl="1">
              <a:spcBef>
                <a:spcPts val="1600"/>
              </a:spcBef>
            </a:pPr>
            <a:r>
              <a:rPr lang="en-US" dirty="0" smtClean="0"/>
              <a:t>Be </a:t>
            </a:r>
            <a:r>
              <a:rPr lang="en-US" dirty="0"/>
              <a:t>mindful of effects of </a:t>
            </a:r>
            <a:r>
              <a:rPr lang="en-US" dirty="0" smtClean="0"/>
              <a:t>medication</a:t>
            </a:r>
          </a:p>
          <a:p>
            <a:pPr lvl="1">
              <a:spcBef>
                <a:spcPts val="1600"/>
              </a:spcBef>
            </a:pPr>
            <a:r>
              <a:rPr lang="en-US" dirty="0" smtClean="0"/>
              <a:t>Meeting </a:t>
            </a:r>
            <a:r>
              <a:rPr lang="en-US" dirty="0"/>
              <a:t>location; more comfortable in their home</a:t>
            </a:r>
            <a:r>
              <a:rPr lang="en-US" dirty="0" smtClean="0"/>
              <a:t>?</a:t>
            </a:r>
            <a:endParaRPr lang="en-US" dirty="0"/>
          </a:p>
          <a:p>
            <a:pPr>
              <a:spcBef>
                <a:spcPts val="1800"/>
              </a:spcBef>
            </a:pPr>
            <a:r>
              <a:rPr lang="en-US" dirty="0"/>
              <a:t>People’s ability to understand and communicate clearly can be affected by poor hearing, fatigue, medications, illness, stress and more. Allow ample time and comforts</a:t>
            </a:r>
            <a:r>
              <a:rPr lang="en-US" dirty="0" smtClean="0"/>
              <a:t>.</a:t>
            </a:r>
            <a:endParaRPr lang="en-US" dirty="0"/>
          </a:p>
        </p:txBody>
      </p:sp>
      <p:sp>
        <p:nvSpPr>
          <p:cNvPr id="4" name="Slide Number Placeholder 3"/>
          <p:cNvSpPr>
            <a:spLocks noGrp="1"/>
          </p:cNvSpPr>
          <p:nvPr>
            <p:ph type="sldNum" sz="quarter" idx="12"/>
          </p:nvPr>
        </p:nvSpPr>
        <p:spPr/>
        <p:txBody>
          <a:bodyPr/>
          <a:lstStyle/>
          <a:p>
            <a:fld id="{4C22FB01-402B-4F57-AA93-8EBDF67A44D2}" type="slidenum">
              <a:rPr lang="en-CA" smtClean="0"/>
              <a:pPr/>
              <a:t>7</a:t>
            </a:fld>
            <a:endParaRPr lang="en-CA" dirty="0"/>
          </a:p>
        </p:txBody>
      </p:sp>
    </p:spTree>
    <p:extLst>
      <p:ext uri="{BB962C8B-B14F-4D97-AF65-F5344CB8AC3E}">
        <p14:creationId xmlns:p14="http://schemas.microsoft.com/office/powerpoint/2010/main" val="28741500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CLIENT INTERACTIONS</a:t>
            </a:r>
          </a:p>
        </p:txBody>
      </p:sp>
      <p:sp>
        <p:nvSpPr>
          <p:cNvPr id="3" name="Content Placeholder 2"/>
          <p:cNvSpPr>
            <a:spLocks noGrp="1"/>
          </p:cNvSpPr>
          <p:nvPr>
            <p:ph idx="1"/>
          </p:nvPr>
        </p:nvSpPr>
        <p:spPr/>
        <p:txBody>
          <a:bodyPr/>
          <a:lstStyle/>
          <a:p>
            <a:pPr>
              <a:spcBef>
                <a:spcPts val="1600"/>
              </a:spcBef>
            </a:pPr>
            <a:r>
              <a:rPr lang="en-US" dirty="0"/>
              <a:t>Slow down pace of speech, emphasizing points with facial and body language</a:t>
            </a:r>
          </a:p>
          <a:p>
            <a:pPr>
              <a:spcBef>
                <a:spcPts val="1600"/>
              </a:spcBef>
            </a:pPr>
            <a:r>
              <a:rPr lang="en-US" dirty="0"/>
              <a:t>Watch and listen how clients respond to questions</a:t>
            </a:r>
          </a:p>
          <a:p>
            <a:pPr>
              <a:spcBef>
                <a:spcPts val="1600"/>
              </a:spcBef>
            </a:pPr>
            <a:r>
              <a:rPr lang="en-US" dirty="0"/>
              <a:t>Look beyond the social graces of nods and agreement</a:t>
            </a:r>
          </a:p>
          <a:p>
            <a:pPr>
              <a:spcBef>
                <a:spcPts val="1600"/>
              </a:spcBef>
            </a:pPr>
            <a:r>
              <a:rPr lang="en-US" dirty="0"/>
              <a:t>Note how they respond to probing and follow up  </a:t>
            </a:r>
          </a:p>
          <a:p>
            <a:pPr>
              <a:spcBef>
                <a:spcPts val="1600"/>
              </a:spcBef>
            </a:pPr>
            <a:r>
              <a:rPr lang="en-US" dirty="0"/>
              <a:t>Check what they understood, really took in</a:t>
            </a:r>
          </a:p>
          <a:p>
            <a:pPr>
              <a:spcBef>
                <a:spcPts val="1600"/>
              </a:spcBef>
            </a:pPr>
            <a:r>
              <a:rPr lang="en-US" dirty="0"/>
              <a:t>Go back and verify they understood a discussed situation</a:t>
            </a:r>
          </a:p>
          <a:p>
            <a:pPr>
              <a:spcBef>
                <a:spcPts val="1600"/>
              </a:spcBef>
            </a:pPr>
            <a:r>
              <a:rPr lang="en-US" dirty="0"/>
              <a:t>Allow ample or extra time for complex </a:t>
            </a:r>
            <a:r>
              <a:rPr lang="en-US" dirty="0" smtClean="0"/>
              <a:t>discussions</a:t>
            </a:r>
            <a:endParaRPr lang="en-US" dirty="0"/>
          </a:p>
        </p:txBody>
      </p:sp>
      <p:sp>
        <p:nvSpPr>
          <p:cNvPr id="4" name="Slide Number Placeholder 3"/>
          <p:cNvSpPr>
            <a:spLocks noGrp="1"/>
          </p:cNvSpPr>
          <p:nvPr>
            <p:ph type="sldNum" sz="quarter" idx="12"/>
          </p:nvPr>
        </p:nvSpPr>
        <p:spPr/>
        <p:txBody>
          <a:bodyPr/>
          <a:lstStyle/>
          <a:p>
            <a:fld id="{4C22FB01-402B-4F57-AA93-8EBDF67A44D2}" type="slidenum">
              <a:rPr lang="en-CA" smtClean="0"/>
              <a:pPr/>
              <a:t>8</a:t>
            </a:fld>
            <a:endParaRPr lang="en-CA" dirty="0"/>
          </a:p>
        </p:txBody>
      </p:sp>
    </p:spTree>
    <p:extLst>
      <p:ext uri="{BB962C8B-B14F-4D97-AF65-F5344CB8AC3E}">
        <p14:creationId xmlns:p14="http://schemas.microsoft.com/office/powerpoint/2010/main" val="13804196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to watch for</a:t>
            </a:r>
          </a:p>
        </p:txBody>
      </p:sp>
      <p:sp>
        <p:nvSpPr>
          <p:cNvPr id="3" name="Content Placeholder 2"/>
          <p:cNvSpPr>
            <a:spLocks noGrp="1"/>
          </p:cNvSpPr>
          <p:nvPr>
            <p:ph idx="1"/>
          </p:nvPr>
        </p:nvSpPr>
        <p:spPr/>
        <p:txBody>
          <a:bodyPr/>
          <a:lstStyle/>
          <a:p>
            <a:pPr marL="0" indent="0">
              <a:buNone/>
            </a:pPr>
            <a:r>
              <a:rPr lang="en-US" dirty="0">
                <a:solidFill>
                  <a:srgbClr val="F7403A"/>
                </a:solidFill>
              </a:rPr>
              <a:t>Signs and red flags of possible diminished capacity:</a:t>
            </a:r>
          </a:p>
          <a:p>
            <a:pPr>
              <a:spcBef>
                <a:spcPts val="1600"/>
              </a:spcBef>
            </a:pPr>
            <a:r>
              <a:rPr lang="en-US" dirty="0"/>
              <a:t>Memory problems</a:t>
            </a:r>
          </a:p>
          <a:p>
            <a:pPr>
              <a:spcBef>
                <a:spcPts val="1600"/>
              </a:spcBef>
            </a:pPr>
            <a:r>
              <a:rPr lang="en-US" dirty="0"/>
              <a:t>Easily confused</a:t>
            </a:r>
          </a:p>
          <a:p>
            <a:pPr>
              <a:spcBef>
                <a:spcPts val="1600"/>
              </a:spcBef>
            </a:pPr>
            <a:r>
              <a:rPr lang="en-US" dirty="0"/>
              <a:t>Disorganized</a:t>
            </a:r>
          </a:p>
          <a:p>
            <a:pPr>
              <a:spcBef>
                <a:spcPts val="1600"/>
              </a:spcBef>
            </a:pPr>
            <a:r>
              <a:rPr lang="en-US" dirty="0"/>
              <a:t>Trouble following the conversation</a:t>
            </a:r>
          </a:p>
          <a:p>
            <a:pPr>
              <a:spcBef>
                <a:spcPts val="1600"/>
              </a:spcBef>
            </a:pPr>
            <a:r>
              <a:rPr lang="en-US" dirty="0"/>
              <a:t>Just nodding and providing vague responses</a:t>
            </a:r>
          </a:p>
          <a:p>
            <a:pPr>
              <a:spcBef>
                <a:spcPts val="1600"/>
              </a:spcBef>
            </a:pPr>
            <a:r>
              <a:rPr lang="en-US" dirty="0"/>
              <a:t>Decisions seem rash, out of character, or not in keeping with previous decision-making </a:t>
            </a:r>
            <a:r>
              <a:rPr lang="en-US" dirty="0" smtClean="0"/>
              <a:t>style</a:t>
            </a:r>
            <a:endParaRPr lang="en-US" dirty="0"/>
          </a:p>
        </p:txBody>
      </p:sp>
      <p:sp>
        <p:nvSpPr>
          <p:cNvPr id="4" name="Slide Number Placeholder 3"/>
          <p:cNvSpPr>
            <a:spLocks noGrp="1"/>
          </p:cNvSpPr>
          <p:nvPr>
            <p:ph type="sldNum" sz="quarter" idx="12"/>
          </p:nvPr>
        </p:nvSpPr>
        <p:spPr/>
        <p:txBody>
          <a:bodyPr/>
          <a:lstStyle/>
          <a:p>
            <a:fld id="{4C22FB01-402B-4F57-AA93-8EBDF67A44D2}" type="slidenum">
              <a:rPr lang="en-CA" smtClean="0"/>
              <a:pPr/>
              <a:t>9</a:t>
            </a:fld>
            <a:endParaRPr lang="en-CA" dirty="0"/>
          </a:p>
        </p:txBody>
      </p:sp>
    </p:spTree>
    <p:extLst>
      <p:ext uri="{BB962C8B-B14F-4D97-AF65-F5344CB8AC3E}">
        <p14:creationId xmlns:p14="http://schemas.microsoft.com/office/powerpoint/2010/main" val="15797205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ll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122</TotalTime>
  <Words>597</Words>
  <Application>Microsoft Office PowerPoint</Application>
  <PresentationFormat>On-screen Show (4:3)</PresentationFormat>
  <Paragraphs>78</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Calibri</vt:lpstr>
      <vt:lpstr>Office Theme</vt:lpstr>
      <vt:lpstr>CAPACITY &amp; DECISION MAKING</vt:lpstr>
      <vt:lpstr>DEFINING Capacity</vt:lpstr>
      <vt:lpstr>Capacity can vary</vt:lpstr>
      <vt:lpstr>who might become ‘incapable’</vt:lpstr>
      <vt:lpstr>CAPACITY AND AGING</vt:lpstr>
      <vt:lpstr>The Role of The advisor</vt:lpstr>
      <vt:lpstr>Client interactions</vt:lpstr>
      <vt:lpstr>CLIENT INTERACTIONS</vt:lpstr>
      <vt:lpstr>What to watch for</vt:lpstr>
      <vt:lpstr>What advisors can do</vt:lpstr>
    </vt:vector>
  </TitlesOfParts>
  <Company>IFIC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Adriana Peternel</dc:creator>
  <cp:lastModifiedBy>Lisa Hall</cp:lastModifiedBy>
  <cp:revision>25</cp:revision>
  <dcterms:created xsi:type="dcterms:W3CDTF">2016-10-28T14:03:44Z</dcterms:created>
  <dcterms:modified xsi:type="dcterms:W3CDTF">2018-07-04T15:10:27Z</dcterms:modified>
</cp:coreProperties>
</file>