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9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403A"/>
    <a:srgbClr val="5E6A71"/>
    <a:srgbClr val="AEB4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6" y="96"/>
      </p:cViewPr>
      <p:guideLst>
        <p:guide orient="horz" pos="2205"/>
        <p:guide pos="9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966C37-2C54-4853-AA7D-D094888195D4}" type="datetimeFigureOut">
              <a:rPr lang="en-CA" smtClean="0"/>
              <a:t>2018-07-04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28805D-6F36-4356-87A6-EA70DC9EEDB8}" type="slidenum">
              <a:rPr lang="en-CA" smtClean="0"/>
              <a:t>‹#›</a:t>
            </a:fld>
            <a:endParaRPr lang="en-CA"/>
          </a:p>
        </p:txBody>
      </p:sp>
    </p:spTree>
    <p:extLst>
      <p:ext uri="{BB962C8B-B14F-4D97-AF65-F5344CB8AC3E}">
        <p14:creationId xmlns:p14="http://schemas.microsoft.com/office/powerpoint/2010/main" val="43870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3648" y="2607047"/>
            <a:ext cx="6624736" cy="893961"/>
          </a:xfrm>
        </p:spPr>
        <p:txBody>
          <a:bodyPr>
            <a:normAutofit/>
          </a:bodyPr>
          <a:lstStyle>
            <a:lvl1pPr algn="l">
              <a:defRPr sz="3600" baseline="0">
                <a:solidFill>
                  <a:srgbClr val="F7403A"/>
                </a:solidFill>
              </a:defRPr>
            </a:lvl1pPr>
          </a:lstStyle>
          <a:p>
            <a:r>
              <a:rPr lang="en-US" dirty="0" smtClean="0"/>
              <a:t>PRESENTATION TITLE</a:t>
            </a:r>
            <a:endParaRPr lang="en-CA" dirty="0"/>
          </a:p>
        </p:txBody>
      </p:sp>
      <p:sp>
        <p:nvSpPr>
          <p:cNvPr id="3" name="Subtitle 2"/>
          <p:cNvSpPr>
            <a:spLocks noGrp="1"/>
          </p:cNvSpPr>
          <p:nvPr>
            <p:ph type="subTitle" idx="1" hasCustomPrompt="1"/>
          </p:nvPr>
        </p:nvSpPr>
        <p:spPr>
          <a:xfrm>
            <a:off x="1475656" y="3393679"/>
            <a:ext cx="6624736" cy="467369"/>
          </a:xfrm>
        </p:spPr>
        <p:txBody>
          <a:bodyPr>
            <a:normAutofit/>
          </a:bodyPr>
          <a:lstStyle>
            <a:lvl1pPr marL="0" indent="0" algn="l">
              <a:buNone/>
              <a:defRPr sz="2400" cap="all" baseline="0">
                <a:solidFill>
                  <a:srgbClr val="5E6A7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EVENT TITLE</a:t>
            </a:r>
            <a:endParaRPr lang="en-CA" dirty="0"/>
          </a:p>
        </p:txBody>
      </p:sp>
    </p:spTree>
    <p:extLst>
      <p:ext uri="{BB962C8B-B14F-4D97-AF65-F5344CB8AC3E}">
        <p14:creationId xmlns:p14="http://schemas.microsoft.com/office/powerpoint/2010/main" val="427906110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205" userDrawn="1">
          <p15:clr>
            <a:srgbClr val="FBAE40"/>
          </p15:clr>
        </p15:guide>
        <p15:guide id="2" pos="97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15616" y="1"/>
            <a:ext cx="7571184" cy="1052735"/>
          </a:xfrm>
        </p:spPr>
        <p:txBody>
          <a:bodyPr>
            <a:normAutofit/>
          </a:bodyPr>
          <a:lstStyle>
            <a:lvl1pPr>
              <a:defRPr sz="3200" baseline="0">
                <a:solidFill>
                  <a:srgbClr val="5E6A71"/>
                </a:solidFill>
              </a:defRPr>
            </a:lvl1pPr>
          </a:lstStyle>
          <a:p>
            <a:r>
              <a:rPr lang="en-US" dirty="0" smtClean="0"/>
              <a:t>CLICK TO EDIT MASTER TITLE STYLE</a:t>
            </a:r>
            <a:endParaRPr lang="en-CA" dirty="0"/>
          </a:p>
        </p:txBody>
      </p:sp>
      <p:sp>
        <p:nvSpPr>
          <p:cNvPr id="3" name="Content Placeholder 2"/>
          <p:cNvSpPr>
            <a:spLocks noGrp="1"/>
          </p:cNvSpPr>
          <p:nvPr>
            <p:ph idx="1"/>
          </p:nvPr>
        </p:nvSpPr>
        <p:spPr>
          <a:xfrm>
            <a:off x="1187624" y="1644418"/>
            <a:ext cx="7056784" cy="4232854"/>
          </a:xfrm>
        </p:spPr>
        <p:txBody>
          <a:bodyPr/>
          <a:lstStyle>
            <a:lvl1pPr>
              <a:defRPr>
                <a:solidFill>
                  <a:srgbClr val="5E6A71"/>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6" name="Slide Number Placeholder 5"/>
          <p:cNvSpPr>
            <a:spLocks noGrp="1"/>
          </p:cNvSpPr>
          <p:nvPr>
            <p:ph type="sldNum" sz="quarter" idx="12"/>
          </p:nvPr>
        </p:nvSpPr>
        <p:spPr>
          <a:xfrm>
            <a:off x="6902896" y="6520259"/>
            <a:ext cx="2133600" cy="365125"/>
          </a:xfrm>
        </p:spPr>
        <p:txBody>
          <a:bodyPr/>
          <a:lstStyle>
            <a:lvl1pPr>
              <a:defRPr sz="1100"/>
            </a:lvl1pPr>
          </a:lstStyle>
          <a:p>
            <a:fld id="{4C22FB01-402B-4F57-AA93-8EBDF67A44D2}" type="slidenum">
              <a:rPr lang="en-CA" smtClean="0"/>
              <a:pPr/>
              <a:t>‹#›</a:t>
            </a:fld>
            <a:endParaRPr lang="en-CA"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41331" y="5949280"/>
            <a:ext cx="416430" cy="416430"/>
          </a:xfrm>
          <a:prstGeom prst="rect">
            <a:avLst/>
          </a:prstGeom>
        </p:spPr>
      </p:pic>
    </p:spTree>
    <p:extLst>
      <p:ext uri="{BB962C8B-B14F-4D97-AF65-F5344CB8AC3E}">
        <p14:creationId xmlns:p14="http://schemas.microsoft.com/office/powerpoint/2010/main" val="1153910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99592" y="2051149"/>
            <a:ext cx="3596208" cy="3394075"/>
          </a:xfrm>
        </p:spPr>
        <p:txBody>
          <a:bodyPr/>
          <a:lstStyle>
            <a:lvl1pPr>
              <a:defRPr sz="2100">
                <a:solidFill>
                  <a:srgbClr val="5E6A71"/>
                </a:solidFill>
              </a:defRPr>
            </a:lvl1pPr>
            <a:lvl2pPr>
              <a:defRPr sz="1900"/>
            </a:lvl2pPr>
            <a:lvl3pPr>
              <a:defRPr sz="1700"/>
            </a:lvl3pPr>
            <a:lvl4pPr>
              <a:defRPr sz="1500"/>
            </a:lvl4pPr>
            <a:lvl5pPr>
              <a:defRPr sz="13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Content Placeholder 3"/>
          <p:cNvSpPr>
            <a:spLocks noGrp="1"/>
          </p:cNvSpPr>
          <p:nvPr>
            <p:ph sz="half" idx="2"/>
          </p:nvPr>
        </p:nvSpPr>
        <p:spPr>
          <a:xfrm>
            <a:off x="5090592" y="2051149"/>
            <a:ext cx="3596208" cy="3394075"/>
          </a:xfrm>
        </p:spPr>
        <p:txBody>
          <a:bodyPr/>
          <a:lstStyle>
            <a:lvl1pPr>
              <a:defRPr sz="2100">
                <a:solidFill>
                  <a:srgbClr val="5E6A71"/>
                </a:solidFill>
              </a:defRPr>
            </a:lvl1pPr>
            <a:lvl2pPr>
              <a:defRPr sz="1900"/>
            </a:lvl2pPr>
            <a:lvl3pPr>
              <a:defRPr sz="1700"/>
            </a:lvl3pPr>
            <a:lvl4pPr>
              <a:defRPr sz="1500"/>
            </a:lvl4pPr>
            <a:lvl5pPr>
              <a:defRPr sz="13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7" name="Slide Number Placeholder 6"/>
          <p:cNvSpPr>
            <a:spLocks noGrp="1"/>
          </p:cNvSpPr>
          <p:nvPr>
            <p:ph type="sldNum" sz="quarter" idx="12"/>
          </p:nvPr>
        </p:nvSpPr>
        <p:spPr>
          <a:xfrm>
            <a:off x="6902896" y="6520259"/>
            <a:ext cx="2133600" cy="365125"/>
          </a:xfrm>
        </p:spPr>
        <p:txBody>
          <a:bodyPr/>
          <a:lstStyle>
            <a:lvl1pPr>
              <a:defRPr sz="1100"/>
            </a:lvl1pPr>
          </a:lstStyle>
          <a:p>
            <a:fld id="{4C22FB01-402B-4F57-AA93-8EBDF67A44D2}" type="slidenum">
              <a:rPr lang="en-CA" smtClean="0"/>
              <a:pPr/>
              <a:t>‹#›</a:t>
            </a:fld>
            <a:endParaRPr lang="en-CA" dirty="0"/>
          </a:p>
        </p:txBody>
      </p:sp>
      <p:sp>
        <p:nvSpPr>
          <p:cNvPr id="10" name="Title 9"/>
          <p:cNvSpPr>
            <a:spLocks noGrp="1"/>
          </p:cNvSpPr>
          <p:nvPr>
            <p:ph type="title" hasCustomPrompt="1"/>
          </p:nvPr>
        </p:nvSpPr>
        <p:spPr>
          <a:xfrm>
            <a:off x="1115616" y="0"/>
            <a:ext cx="7571184" cy="1052735"/>
          </a:xfrm>
        </p:spPr>
        <p:txBody>
          <a:bodyPr>
            <a:normAutofit/>
          </a:bodyPr>
          <a:lstStyle>
            <a:lvl1pPr>
              <a:defRPr sz="3200">
                <a:solidFill>
                  <a:srgbClr val="5E6A71"/>
                </a:solidFill>
              </a:defRPr>
            </a:lvl1pPr>
          </a:lstStyle>
          <a:p>
            <a:r>
              <a:rPr lang="en-US" dirty="0" smtClean="0"/>
              <a:t>CLICK TO EDIT MASTER TITLE STYLE</a:t>
            </a:r>
            <a:endParaRPr lang="en-CA"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41331" y="5949280"/>
            <a:ext cx="416430" cy="416430"/>
          </a:xfrm>
          <a:prstGeom prst="rect">
            <a:avLst/>
          </a:prstGeom>
        </p:spPr>
      </p:pic>
    </p:spTree>
    <p:extLst>
      <p:ext uri="{BB962C8B-B14F-4D97-AF65-F5344CB8AC3E}">
        <p14:creationId xmlns:p14="http://schemas.microsoft.com/office/powerpoint/2010/main" val="21416757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384"/>
            <a:ext cx="8229600" cy="1103143"/>
          </a:xfrm>
          <a:prstGeom prst="rect">
            <a:avLst/>
          </a:prstGeom>
        </p:spPr>
        <p:txBody>
          <a:bodyPr vert="horz" lIns="91440" tIns="45720" rIns="91440" bIns="45720"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5" name="Footer Placeholder 4"/>
          <p:cNvSpPr>
            <a:spLocks noGrp="1"/>
          </p:cNvSpPr>
          <p:nvPr>
            <p:ph type="ftr" sz="quarter" idx="3"/>
          </p:nvPr>
        </p:nvSpPr>
        <p:spPr>
          <a:xfrm>
            <a:off x="467544" y="6520259"/>
            <a:ext cx="2895600" cy="365125"/>
          </a:xfrm>
          <a:prstGeom prst="rect">
            <a:avLst/>
          </a:prstGeom>
        </p:spPr>
        <p:txBody>
          <a:bodyPr vert="horz" lIns="91440" tIns="45720" rIns="91440" bIns="45720" rtlCol="0" anchor="ctr"/>
          <a:lstStyle>
            <a:lvl1pPr algn="l">
              <a:defRPr sz="1200">
                <a:solidFill>
                  <a:srgbClr val="5E6A71"/>
                </a:solidFill>
              </a:defRPr>
            </a:lvl1pPr>
          </a:lstStyle>
          <a:p>
            <a:endParaRPr lang="en-CA" dirty="0"/>
          </a:p>
        </p:txBody>
      </p:sp>
      <p:sp>
        <p:nvSpPr>
          <p:cNvPr id="6" name="Slide Number Placeholder 5"/>
          <p:cNvSpPr>
            <a:spLocks noGrp="1"/>
          </p:cNvSpPr>
          <p:nvPr>
            <p:ph type="sldNum" sz="quarter" idx="4"/>
          </p:nvPr>
        </p:nvSpPr>
        <p:spPr>
          <a:xfrm>
            <a:off x="6614864" y="6520259"/>
            <a:ext cx="2133600" cy="365125"/>
          </a:xfrm>
          <a:prstGeom prst="rect">
            <a:avLst/>
          </a:prstGeom>
        </p:spPr>
        <p:txBody>
          <a:bodyPr vert="horz" lIns="91440" tIns="45720" rIns="91440" bIns="45720" rtlCol="0" anchor="ctr"/>
          <a:lstStyle>
            <a:lvl1pPr algn="r">
              <a:defRPr sz="1200">
                <a:solidFill>
                  <a:srgbClr val="5E6A71"/>
                </a:solidFill>
              </a:defRPr>
            </a:lvl1pPr>
          </a:lstStyle>
          <a:p>
            <a:fld id="{4C22FB01-402B-4F57-AA93-8EBDF67A44D2}" type="slidenum">
              <a:rPr lang="en-CA" smtClean="0"/>
              <a:pPr/>
              <a:t>‹#›</a:t>
            </a:fld>
            <a:endParaRPr lang="en-CA"/>
          </a:p>
        </p:txBody>
      </p:sp>
    </p:spTree>
    <p:extLst>
      <p:ext uri="{BB962C8B-B14F-4D97-AF65-F5344CB8AC3E}">
        <p14:creationId xmlns:p14="http://schemas.microsoft.com/office/powerpoint/2010/main" val="3840926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iming>
    <p:tnLst>
      <p:par>
        <p:cTn id="1" dur="indefinite" restart="never" nodeType="tmRoot"/>
      </p:par>
    </p:tnLst>
  </p:timing>
  <p:hf hdr="0" dt="0"/>
  <p:txStyles>
    <p:titleStyle>
      <a:lvl1pPr algn="l" defTabSz="914400" rtl="0" eaLnBrk="1" latinLnBrk="0" hangingPunct="1">
        <a:spcBef>
          <a:spcPct val="0"/>
        </a:spcBef>
        <a:buNone/>
        <a:defRPr sz="2400" kern="1200" cap="all"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100" kern="1200">
          <a:solidFill>
            <a:srgbClr val="F7403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900" kern="1200">
          <a:solidFill>
            <a:srgbClr val="5E6A7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500" kern="1200">
          <a:solidFill>
            <a:srgbClr val="5E6A7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2601591"/>
            <a:ext cx="6840760" cy="893961"/>
          </a:xfrm>
        </p:spPr>
        <p:txBody>
          <a:bodyPr>
            <a:noAutofit/>
          </a:bodyPr>
          <a:lstStyle/>
          <a:p>
            <a:r>
              <a:rPr lang="en-CA" dirty="0"/>
              <a:t>CAPACITÉ </a:t>
            </a:r>
            <a:r>
              <a:rPr lang="en-CA" dirty="0" smtClean="0"/>
              <a:t>ET PROCESSUS </a:t>
            </a:r>
            <a:r>
              <a:rPr lang="en-CA" dirty="0"/>
              <a:t>DÉCISIONNEL</a:t>
            </a:r>
            <a:endParaRPr lang="en-CA" sz="3600" dirty="0">
              <a:solidFill>
                <a:srgbClr val="F7403A"/>
              </a:solidFill>
            </a:endParaRPr>
          </a:p>
        </p:txBody>
      </p:sp>
      <p:sp>
        <p:nvSpPr>
          <p:cNvPr id="3" name="Subtitle 2"/>
          <p:cNvSpPr>
            <a:spLocks noGrp="1"/>
          </p:cNvSpPr>
          <p:nvPr>
            <p:ph type="subTitle" idx="1"/>
          </p:nvPr>
        </p:nvSpPr>
        <p:spPr>
          <a:xfrm>
            <a:off x="1475656" y="3645024"/>
            <a:ext cx="6516575" cy="539377"/>
          </a:xfrm>
        </p:spPr>
        <p:txBody>
          <a:bodyPr>
            <a:normAutofit/>
          </a:bodyPr>
          <a:lstStyle/>
          <a:p>
            <a:r>
              <a:rPr lang="fr-FR" dirty="0"/>
              <a:t>Travailler avec les clients âgés </a:t>
            </a:r>
            <a:endParaRPr lang="fr-FR" dirty="0"/>
          </a:p>
        </p:txBody>
      </p:sp>
    </p:spTree>
    <p:extLst>
      <p:ext uri="{BB962C8B-B14F-4D97-AF65-F5344CB8AC3E}">
        <p14:creationId xmlns:p14="http://schemas.microsoft.com/office/powerpoint/2010/main" val="2967352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
            <a:ext cx="8028384" cy="1052735"/>
          </a:xfrm>
        </p:spPr>
        <p:txBody>
          <a:bodyPr>
            <a:normAutofit fontScale="90000"/>
          </a:bodyPr>
          <a:lstStyle/>
          <a:p>
            <a:r>
              <a:rPr lang="fr-FR" dirty="0"/>
              <a:t>Que peuvent faire les représentants</a:t>
            </a:r>
            <a:endParaRPr lang="en-US" dirty="0"/>
          </a:p>
        </p:txBody>
      </p:sp>
      <p:sp>
        <p:nvSpPr>
          <p:cNvPr id="3" name="Content Placeholder 2"/>
          <p:cNvSpPr>
            <a:spLocks noGrp="1"/>
          </p:cNvSpPr>
          <p:nvPr>
            <p:ph idx="1"/>
          </p:nvPr>
        </p:nvSpPr>
        <p:spPr>
          <a:xfrm>
            <a:off x="1187624" y="1644418"/>
            <a:ext cx="7056784" cy="4592894"/>
          </a:xfrm>
        </p:spPr>
        <p:txBody>
          <a:bodyPr>
            <a:normAutofit/>
          </a:bodyPr>
          <a:lstStyle/>
          <a:p>
            <a:pPr>
              <a:spcBef>
                <a:spcPts val="1600"/>
              </a:spcBef>
            </a:pPr>
            <a:r>
              <a:rPr lang="fr-FR" dirty="0"/>
              <a:t>Demeurer à l’affût</a:t>
            </a:r>
          </a:p>
          <a:p>
            <a:pPr>
              <a:spcBef>
                <a:spcPts val="1600"/>
              </a:spcBef>
            </a:pPr>
            <a:r>
              <a:rPr lang="fr-FR" dirty="0"/>
              <a:t>Se tenir au courant de la situation des clients</a:t>
            </a:r>
          </a:p>
          <a:p>
            <a:pPr>
              <a:spcBef>
                <a:spcPts val="1600"/>
              </a:spcBef>
            </a:pPr>
            <a:r>
              <a:rPr lang="fr-FR" dirty="0"/>
              <a:t>Demeurer au fait des procédures de l’entreprise </a:t>
            </a:r>
          </a:p>
          <a:p>
            <a:pPr>
              <a:spcBef>
                <a:spcPts val="1600"/>
              </a:spcBef>
            </a:pPr>
            <a:r>
              <a:rPr lang="fr-FR" dirty="0"/>
              <a:t>Consulter les ressources de l’entreprise en présence de signaux d’alerte</a:t>
            </a:r>
          </a:p>
          <a:p>
            <a:pPr marL="0" indent="0">
              <a:spcBef>
                <a:spcPts val="6500"/>
              </a:spcBef>
              <a:buNone/>
            </a:pPr>
            <a:r>
              <a:rPr lang="fr-FR" sz="1600" i="1" dirty="0"/>
              <a:t>S’informer sur l’évolution des capacités, l’influence sur les rencontres </a:t>
            </a:r>
            <a:r>
              <a:rPr lang="fr-FR" sz="1600" i="1" dirty="0" smtClean="0"/>
              <a:t>client-représentant </a:t>
            </a:r>
            <a:r>
              <a:rPr lang="fr-FR" sz="1600" i="1" dirty="0"/>
              <a:t>et sur ce qui peut être fait pour aborder les situations problématiques aidera à protéger le bien-être financier des clients et </a:t>
            </a:r>
            <a:br>
              <a:rPr lang="fr-FR" sz="1600" i="1" dirty="0"/>
            </a:br>
            <a:r>
              <a:rPr lang="fr-FR" sz="1600" i="1" dirty="0"/>
              <a:t>à consolider la relation entre le client et le représentant</a:t>
            </a:r>
            <a:r>
              <a:rPr lang="fr-FR" sz="1600" i="1" dirty="0" smtClean="0"/>
              <a:t>.</a:t>
            </a:r>
            <a:endParaRPr lang="fr-FR" sz="1600" i="1"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10</a:t>
            </a:fld>
            <a:endParaRPr lang="en-CA" dirty="0"/>
          </a:p>
        </p:txBody>
      </p:sp>
    </p:spTree>
    <p:extLst>
      <p:ext uri="{BB962C8B-B14F-4D97-AF65-F5344CB8AC3E}">
        <p14:creationId xmlns:p14="http://schemas.microsoft.com/office/powerpoint/2010/main" val="212175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DÉFINITION de la </a:t>
            </a:r>
            <a:r>
              <a:rPr lang="en-US" dirty="0" err="1"/>
              <a:t>capacité</a:t>
            </a:r>
            <a:endParaRPr lang="en-US" dirty="0"/>
          </a:p>
        </p:txBody>
      </p:sp>
      <p:sp>
        <p:nvSpPr>
          <p:cNvPr id="3" name="Content Placeholder 2"/>
          <p:cNvSpPr>
            <a:spLocks noGrp="1"/>
          </p:cNvSpPr>
          <p:nvPr>
            <p:ph idx="1"/>
          </p:nvPr>
        </p:nvSpPr>
        <p:spPr/>
        <p:txBody>
          <a:bodyPr/>
          <a:lstStyle/>
          <a:p>
            <a:r>
              <a:rPr lang="fr-FR" dirty="0"/>
              <a:t>La capacité se définit comme étant l’aptitude </a:t>
            </a:r>
            <a:br>
              <a:rPr lang="fr-FR" dirty="0"/>
            </a:br>
            <a:r>
              <a:rPr lang="fr-FR" dirty="0"/>
              <a:t>d’une personne à </a:t>
            </a:r>
            <a:r>
              <a:rPr lang="fr-FR" dirty="0" smtClean="0"/>
              <a:t>:</a:t>
            </a:r>
          </a:p>
          <a:p>
            <a:pPr lvl="1">
              <a:spcBef>
                <a:spcPts val="1600"/>
              </a:spcBef>
            </a:pPr>
            <a:r>
              <a:rPr lang="fr-FR" dirty="0" smtClean="0"/>
              <a:t>Comprendre </a:t>
            </a:r>
            <a:r>
              <a:rPr lang="fr-FR" dirty="0"/>
              <a:t>de l’information </a:t>
            </a:r>
            <a:endParaRPr lang="fr-FR" dirty="0" smtClean="0"/>
          </a:p>
          <a:p>
            <a:pPr lvl="1">
              <a:spcBef>
                <a:spcPts val="1600"/>
              </a:spcBef>
            </a:pPr>
            <a:r>
              <a:rPr lang="fr-FR" dirty="0" smtClean="0"/>
              <a:t>Comprendre </a:t>
            </a:r>
            <a:r>
              <a:rPr lang="fr-FR" dirty="0"/>
              <a:t>les options qui s’offrent à elle compte tenu de sa situation </a:t>
            </a:r>
            <a:endParaRPr lang="fr-FR" dirty="0" smtClean="0"/>
          </a:p>
          <a:p>
            <a:pPr lvl="1">
              <a:spcBef>
                <a:spcPts val="1600"/>
              </a:spcBef>
            </a:pPr>
            <a:r>
              <a:rPr lang="fr-FR" dirty="0" smtClean="0"/>
              <a:t>Faire </a:t>
            </a:r>
            <a:r>
              <a:rPr lang="fr-FR" dirty="0"/>
              <a:t>des choix et prendre des </a:t>
            </a:r>
            <a:r>
              <a:rPr lang="fr-FR" dirty="0" smtClean="0"/>
              <a:t>décisions</a:t>
            </a:r>
          </a:p>
          <a:p>
            <a:pPr lvl="1">
              <a:spcBef>
                <a:spcPts val="1600"/>
              </a:spcBef>
            </a:pPr>
            <a:r>
              <a:rPr lang="fr-FR" dirty="0" smtClean="0"/>
              <a:t>Évaluer </a:t>
            </a:r>
            <a:r>
              <a:rPr lang="fr-FR" dirty="0"/>
              <a:t>les conséquences des choix et des décisions</a:t>
            </a:r>
          </a:p>
          <a:p>
            <a:pPr>
              <a:spcBef>
                <a:spcPts val="1800"/>
              </a:spcBef>
            </a:pPr>
            <a:r>
              <a:rPr lang="fr-FR" dirty="0"/>
              <a:t>Il n’existe pas de « test » standard qui permet d’établir la capacité d’une personne</a:t>
            </a:r>
            <a:r>
              <a:rPr lang="fr-FR" dirty="0" smtClean="0"/>
              <a:t>.</a:t>
            </a:r>
            <a:endParaRPr lang="fr-FR"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2</a:t>
            </a:fld>
            <a:endParaRPr lang="en-CA" dirty="0"/>
          </a:p>
        </p:txBody>
      </p:sp>
    </p:spTree>
    <p:extLst>
      <p:ext uri="{BB962C8B-B14F-4D97-AF65-F5344CB8AC3E}">
        <p14:creationId xmlns:p14="http://schemas.microsoft.com/office/powerpoint/2010/main" val="4024169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 </a:t>
            </a:r>
            <a:r>
              <a:rPr lang="en-US" dirty="0" err="1"/>
              <a:t>capacité</a:t>
            </a:r>
            <a:r>
              <a:rPr lang="en-US" dirty="0"/>
              <a:t> </a:t>
            </a:r>
            <a:r>
              <a:rPr lang="en-US" dirty="0" err="1"/>
              <a:t>peut</a:t>
            </a:r>
            <a:r>
              <a:rPr lang="en-US" dirty="0"/>
              <a:t> </a:t>
            </a:r>
            <a:r>
              <a:rPr lang="en-US" dirty="0" err="1"/>
              <a:t>varier</a:t>
            </a:r>
            <a:endParaRPr lang="en-US" dirty="0"/>
          </a:p>
        </p:txBody>
      </p:sp>
      <p:sp>
        <p:nvSpPr>
          <p:cNvPr id="3" name="Content Placeholder 2"/>
          <p:cNvSpPr>
            <a:spLocks noGrp="1"/>
          </p:cNvSpPr>
          <p:nvPr>
            <p:ph idx="1"/>
          </p:nvPr>
        </p:nvSpPr>
        <p:spPr/>
        <p:txBody>
          <a:bodyPr/>
          <a:lstStyle/>
          <a:p>
            <a:r>
              <a:rPr lang="fr-FR" dirty="0"/>
              <a:t>Une personne capable d’une chose peut ne pas être capable d’une </a:t>
            </a:r>
            <a:r>
              <a:rPr lang="fr-FR" dirty="0" smtClean="0"/>
              <a:t>autre.</a:t>
            </a:r>
          </a:p>
          <a:p>
            <a:pPr lvl="1">
              <a:spcBef>
                <a:spcPts val="1600"/>
              </a:spcBef>
            </a:pPr>
            <a:r>
              <a:rPr lang="fr-FR" dirty="0" smtClean="0"/>
              <a:t>La </a:t>
            </a:r>
            <a:r>
              <a:rPr lang="fr-FR" dirty="0"/>
              <a:t>capacité dépend de la situation d’une personne </a:t>
            </a:r>
            <a:r>
              <a:rPr lang="fr-FR" dirty="0" smtClean="0"/>
              <a:t>:</a:t>
            </a:r>
          </a:p>
          <a:p>
            <a:pPr lvl="1">
              <a:spcBef>
                <a:spcPts val="1600"/>
              </a:spcBef>
            </a:pPr>
            <a:r>
              <a:rPr lang="fr-FR" dirty="0" smtClean="0"/>
              <a:t>Elle </a:t>
            </a:r>
            <a:r>
              <a:rPr lang="fr-FR" dirty="0"/>
              <a:t>est propre à un contexte et à une </a:t>
            </a:r>
            <a:r>
              <a:rPr lang="fr-FR" dirty="0" smtClean="0"/>
              <a:t>situation</a:t>
            </a:r>
          </a:p>
          <a:p>
            <a:pPr lvl="1">
              <a:spcBef>
                <a:spcPts val="1600"/>
              </a:spcBef>
            </a:pPr>
            <a:r>
              <a:rPr lang="fr-FR" dirty="0" smtClean="0"/>
              <a:t>Elle </a:t>
            </a:r>
            <a:r>
              <a:rPr lang="fr-FR" dirty="0"/>
              <a:t>est propre à un domaine et à une tâche</a:t>
            </a:r>
          </a:p>
          <a:p>
            <a:pPr>
              <a:spcBef>
                <a:spcPts val="1800"/>
              </a:spcBef>
            </a:pPr>
            <a:r>
              <a:rPr lang="fr-FR" dirty="0"/>
              <a:t>Les lois relatives à la capacité diffèrent d’une province </a:t>
            </a:r>
            <a:br>
              <a:rPr lang="fr-FR" dirty="0"/>
            </a:br>
            <a:r>
              <a:rPr lang="fr-FR" dirty="0"/>
              <a:t>à l’autre et d’un territoire à l’autre</a:t>
            </a:r>
            <a:r>
              <a:rPr lang="fr-FR" dirty="0" smtClean="0"/>
              <a:t>.</a:t>
            </a:r>
            <a:endParaRPr lang="fr-FR"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3</a:t>
            </a:fld>
            <a:endParaRPr lang="en-CA" dirty="0"/>
          </a:p>
        </p:txBody>
      </p:sp>
    </p:spTree>
    <p:extLst>
      <p:ext uri="{BB962C8B-B14F-4D97-AF65-F5344CB8AC3E}">
        <p14:creationId xmlns:p14="http://schemas.microsoft.com/office/powerpoint/2010/main" val="2222988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Qui peut être considéré comme « inapte »</a:t>
            </a:r>
            <a:endParaRPr lang="en-US" dirty="0"/>
          </a:p>
        </p:txBody>
      </p:sp>
      <p:sp>
        <p:nvSpPr>
          <p:cNvPr id="3" name="Content Placeholder 2"/>
          <p:cNvSpPr>
            <a:spLocks noGrp="1"/>
          </p:cNvSpPr>
          <p:nvPr>
            <p:ph idx="1"/>
          </p:nvPr>
        </p:nvSpPr>
        <p:spPr/>
        <p:txBody>
          <a:bodyPr>
            <a:normAutofit/>
          </a:bodyPr>
          <a:lstStyle/>
          <a:p>
            <a:pPr marL="0" indent="0">
              <a:buNone/>
            </a:pPr>
            <a:r>
              <a:rPr lang="fr-FR" dirty="0">
                <a:solidFill>
                  <a:srgbClr val="F7403A"/>
                </a:solidFill>
              </a:rPr>
              <a:t>Les problèmes liés à l’incapacité touchent plus fréquemment les personnes suivantes </a:t>
            </a:r>
            <a:r>
              <a:rPr lang="fr-FR" dirty="0" smtClean="0">
                <a:solidFill>
                  <a:srgbClr val="F7403A"/>
                </a:solidFill>
              </a:rPr>
              <a:t>:</a:t>
            </a:r>
            <a:endParaRPr lang="fr-FR" dirty="0"/>
          </a:p>
          <a:p>
            <a:pPr marL="457200" indent="-457200">
              <a:spcBef>
                <a:spcPts val="2000"/>
              </a:spcBef>
              <a:buFont typeface="+mj-lt"/>
              <a:buAutoNum type="arabicPeriod"/>
            </a:pPr>
            <a:r>
              <a:rPr lang="fr-FR" dirty="0"/>
              <a:t>Les personnes présentant une déficience </a:t>
            </a:r>
            <a:r>
              <a:rPr lang="fr-FR" dirty="0" smtClean="0"/>
              <a:t>intellectuelle</a:t>
            </a:r>
            <a:endParaRPr lang="fr-FR" dirty="0"/>
          </a:p>
          <a:p>
            <a:pPr marL="457200" indent="-457200">
              <a:spcBef>
                <a:spcPts val="1600"/>
              </a:spcBef>
              <a:buFont typeface="+mj-lt"/>
              <a:buAutoNum type="arabicPeriod"/>
            </a:pPr>
            <a:r>
              <a:rPr lang="fr-FR" dirty="0"/>
              <a:t>Les personnes souffrant de troubles </a:t>
            </a:r>
            <a:r>
              <a:rPr lang="fr-FR" dirty="0" smtClean="0"/>
              <a:t>psychiatriques</a:t>
            </a:r>
            <a:endParaRPr lang="fr-FR" dirty="0"/>
          </a:p>
          <a:p>
            <a:pPr marL="457200" indent="-457200">
              <a:spcBef>
                <a:spcPts val="1600"/>
              </a:spcBef>
              <a:buFont typeface="+mj-lt"/>
              <a:buAutoNum type="arabicPeriod"/>
            </a:pPr>
            <a:r>
              <a:rPr lang="fr-FR" dirty="0"/>
              <a:t>Les personnes ayant subi une lésion </a:t>
            </a:r>
            <a:r>
              <a:rPr lang="fr-FR" dirty="0" smtClean="0"/>
              <a:t>cérébrale</a:t>
            </a:r>
            <a:endParaRPr lang="fr-FR" dirty="0"/>
          </a:p>
          <a:p>
            <a:pPr marL="457200" indent="-457200">
              <a:spcBef>
                <a:spcPts val="1600"/>
              </a:spcBef>
              <a:buFont typeface="+mj-lt"/>
              <a:buAutoNum type="arabicPeriod"/>
            </a:pPr>
            <a:r>
              <a:rPr lang="fr-FR" dirty="0"/>
              <a:t>Les personnes atteintes de troubles </a:t>
            </a:r>
            <a:r>
              <a:rPr lang="fr-FR" dirty="0" smtClean="0"/>
              <a:t>neurodégénératifs</a:t>
            </a:r>
            <a:endParaRPr lang="fr-FR" dirty="0"/>
          </a:p>
          <a:p>
            <a:pPr marL="457200" indent="-457200">
              <a:spcBef>
                <a:spcPts val="1600"/>
              </a:spcBef>
              <a:buFont typeface="+mj-lt"/>
              <a:buAutoNum type="arabicPeriod"/>
            </a:pPr>
            <a:r>
              <a:rPr lang="fr-FR" dirty="0"/>
              <a:t>Les personnes qui </a:t>
            </a:r>
            <a:r>
              <a:rPr lang="fr-FR" dirty="0" smtClean="0"/>
              <a:t>vieillissent</a:t>
            </a:r>
            <a:endParaRPr lang="fr-FR"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4</a:t>
            </a:fld>
            <a:endParaRPr lang="en-CA" dirty="0"/>
          </a:p>
        </p:txBody>
      </p:sp>
    </p:spTree>
    <p:extLst>
      <p:ext uri="{BB962C8B-B14F-4D97-AF65-F5344CB8AC3E}">
        <p14:creationId xmlns:p14="http://schemas.microsoft.com/office/powerpoint/2010/main" val="2091833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CAPACITÉ ET VIEILLISSEMENT</a:t>
            </a:r>
          </a:p>
        </p:txBody>
      </p:sp>
      <p:sp>
        <p:nvSpPr>
          <p:cNvPr id="3" name="Content Placeholder 2"/>
          <p:cNvSpPr>
            <a:spLocks noGrp="1"/>
          </p:cNvSpPr>
          <p:nvPr>
            <p:ph idx="1"/>
          </p:nvPr>
        </p:nvSpPr>
        <p:spPr>
          <a:xfrm>
            <a:off x="1187624" y="1644418"/>
            <a:ext cx="7056784" cy="4520886"/>
          </a:xfrm>
        </p:spPr>
        <p:txBody>
          <a:bodyPr>
            <a:normAutofit fontScale="92500"/>
          </a:bodyPr>
          <a:lstStyle/>
          <a:p>
            <a:pPr>
              <a:spcBef>
                <a:spcPts val="1600"/>
              </a:spcBef>
            </a:pPr>
            <a:r>
              <a:rPr lang="fr-FR" dirty="0"/>
              <a:t>Les problèmes liés à la capacité peuvent faire partie du processus de vieillissement; toutefois, l’âge ne détermine pas la capacité.</a:t>
            </a:r>
          </a:p>
          <a:p>
            <a:pPr>
              <a:spcBef>
                <a:spcPts val="1600"/>
              </a:spcBef>
            </a:pPr>
            <a:r>
              <a:rPr lang="fr-FR" dirty="0"/>
              <a:t>Ce n’est pas parce qu’une personne est plus âgée qu’elle ne sera pas capable de gérer ses affaires financières ou de s’occuper de nombreuses autres tâches quotidiennes.</a:t>
            </a:r>
          </a:p>
          <a:p>
            <a:pPr>
              <a:spcBef>
                <a:spcPts val="1600"/>
              </a:spcBef>
            </a:pPr>
            <a:r>
              <a:rPr lang="fr-FR" dirty="0"/>
              <a:t>Une personne qui n’a jamais participé aux affaires </a:t>
            </a:r>
            <a:br>
              <a:rPr lang="fr-FR" dirty="0"/>
            </a:br>
            <a:r>
              <a:rPr lang="fr-FR" dirty="0"/>
              <a:t>relatives aux finances et à l’investissement (par exemple, un conjoint survivant) n’est pas nécessairement inapte. </a:t>
            </a:r>
          </a:p>
          <a:p>
            <a:pPr>
              <a:spcBef>
                <a:spcPts val="1600"/>
              </a:spcBef>
            </a:pPr>
            <a:r>
              <a:rPr lang="fr-FR" dirty="0"/>
              <a:t>Certaines personnes peuvent hocher de la tête, faire </a:t>
            </a:r>
            <a:br>
              <a:rPr lang="fr-FR" dirty="0"/>
            </a:br>
            <a:r>
              <a:rPr lang="fr-FR" dirty="0"/>
              <a:t>un signe d’approbation et avoir recours à d’autres conventions sociales pour dissimuler un problème </a:t>
            </a:r>
            <a:br>
              <a:rPr lang="fr-FR" dirty="0"/>
            </a:br>
            <a:r>
              <a:rPr lang="fr-FR" dirty="0"/>
              <a:t>de capacité</a:t>
            </a:r>
            <a:r>
              <a:rPr lang="fr-FR" dirty="0" smtClean="0"/>
              <a:t>.</a:t>
            </a:r>
            <a:endParaRPr lang="fr-FR"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5</a:t>
            </a:fld>
            <a:endParaRPr lang="en-CA" dirty="0"/>
          </a:p>
        </p:txBody>
      </p:sp>
    </p:spTree>
    <p:extLst>
      <p:ext uri="{BB962C8B-B14F-4D97-AF65-F5344CB8AC3E}">
        <p14:creationId xmlns:p14="http://schemas.microsoft.com/office/powerpoint/2010/main" val="1493542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 </a:t>
            </a:r>
            <a:r>
              <a:rPr lang="en-US" dirty="0" err="1"/>
              <a:t>rôle</a:t>
            </a:r>
            <a:r>
              <a:rPr lang="en-US" dirty="0"/>
              <a:t> du </a:t>
            </a:r>
            <a:r>
              <a:rPr lang="en-US" dirty="0" err="1"/>
              <a:t>représentant</a:t>
            </a:r>
            <a:endParaRPr lang="en-US" dirty="0"/>
          </a:p>
        </p:txBody>
      </p:sp>
      <p:sp>
        <p:nvSpPr>
          <p:cNvPr id="3" name="Content Placeholder 2"/>
          <p:cNvSpPr>
            <a:spLocks noGrp="1"/>
          </p:cNvSpPr>
          <p:nvPr>
            <p:ph idx="1"/>
          </p:nvPr>
        </p:nvSpPr>
        <p:spPr>
          <a:xfrm>
            <a:off x="1187624" y="1644418"/>
            <a:ext cx="7056784" cy="4736910"/>
          </a:xfrm>
        </p:spPr>
        <p:txBody>
          <a:bodyPr>
            <a:normAutofit fontScale="85000" lnSpcReduction="10000"/>
          </a:bodyPr>
          <a:lstStyle/>
          <a:p>
            <a:pPr>
              <a:spcBef>
                <a:spcPts val="1600"/>
              </a:spcBef>
            </a:pPr>
            <a:r>
              <a:rPr lang="fr-FR" dirty="0"/>
              <a:t>Les représentants en services financiers peuvent jouer un rôle déterminant dans la protection du bien-être financier des clients.</a:t>
            </a:r>
          </a:p>
          <a:p>
            <a:pPr>
              <a:spcBef>
                <a:spcPts val="1600"/>
              </a:spcBef>
            </a:pPr>
            <a:r>
              <a:rPr lang="fr-FR" dirty="0"/>
              <a:t>Il est important d’interagir avec les clients âgés, sans préjugés, </a:t>
            </a:r>
            <a:br>
              <a:rPr lang="fr-FR" dirty="0"/>
            </a:br>
            <a:r>
              <a:rPr lang="fr-FR" dirty="0"/>
              <a:t>tout en étant pleinement informé des problèmes les plus courants qui peuvent se présenter plus tard dans la vie pour être en mesure de les déceler.</a:t>
            </a:r>
          </a:p>
          <a:p>
            <a:pPr>
              <a:spcBef>
                <a:spcPts val="1600"/>
              </a:spcBef>
            </a:pPr>
            <a:r>
              <a:rPr lang="fr-FR" dirty="0"/>
              <a:t>Les membres de la famille peuvent ne pas remarquer une diminution des capacités chez un proche en ce qui concerne les affaires financières s’ils n’ont jamais abordé de sujets complexes comme celui des finances.</a:t>
            </a:r>
          </a:p>
          <a:p>
            <a:pPr>
              <a:spcBef>
                <a:spcPts val="1600"/>
              </a:spcBef>
            </a:pPr>
            <a:r>
              <a:rPr lang="fr-FR" dirty="0"/>
              <a:t>Les clients peuvent ne pas avoir conscience de leurs difficultés. </a:t>
            </a:r>
          </a:p>
          <a:p>
            <a:pPr>
              <a:spcBef>
                <a:spcPts val="1600"/>
              </a:spcBef>
            </a:pPr>
            <a:r>
              <a:rPr lang="fr-FR" dirty="0"/>
              <a:t>La meilleure façon d’établir si une personne est capable de prendre une décision est de lui parler, de lui poser des questions, de chercher à obtenir des réponses, de vérifier et d’écouter</a:t>
            </a:r>
            <a:r>
              <a:rPr lang="fr-FR" dirty="0" smtClean="0"/>
              <a:t>.</a:t>
            </a:r>
            <a:endParaRPr lang="fr-FR"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6</a:t>
            </a:fld>
            <a:endParaRPr lang="en-CA" dirty="0"/>
          </a:p>
        </p:txBody>
      </p:sp>
    </p:spTree>
    <p:extLst>
      <p:ext uri="{BB962C8B-B14F-4D97-AF65-F5344CB8AC3E}">
        <p14:creationId xmlns:p14="http://schemas.microsoft.com/office/powerpoint/2010/main" val="498480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Interaction avec les clients</a:t>
            </a:r>
          </a:p>
        </p:txBody>
      </p:sp>
      <p:sp>
        <p:nvSpPr>
          <p:cNvPr id="3" name="Content Placeholder 2"/>
          <p:cNvSpPr>
            <a:spLocks noGrp="1"/>
          </p:cNvSpPr>
          <p:nvPr>
            <p:ph idx="1"/>
          </p:nvPr>
        </p:nvSpPr>
        <p:spPr>
          <a:xfrm>
            <a:off x="1187624" y="1644418"/>
            <a:ext cx="7056784" cy="4736910"/>
          </a:xfrm>
        </p:spPr>
        <p:txBody>
          <a:bodyPr>
            <a:normAutofit fontScale="92500" lnSpcReduction="10000"/>
          </a:bodyPr>
          <a:lstStyle/>
          <a:p>
            <a:r>
              <a:rPr lang="fr-FR" dirty="0"/>
              <a:t>Organisez les rendez-vous de façon à optimiser l’environnement pour que les clients plus âgés puissent participer au mieux de leurs capacités : </a:t>
            </a:r>
            <a:endParaRPr lang="fr-FR" dirty="0" smtClean="0"/>
          </a:p>
          <a:p>
            <a:pPr lvl="1">
              <a:spcBef>
                <a:spcPts val="1600"/>
              </a:spcBef>
            </a:pPr>
            <a:r>
              <a:rPr lang="fr-FR" dirty="0" smtClean="0"/>
              <a:t>Sièges</a:t>
            </a:r>
            <a:r>
              <a:rPr lang="fr-FR" dirty="0"/>
              <a:t>, éclairage et acoustique </a:t>
            </a:r>
            <a:r>
              <a:rPr lang="fr-FR" dirty="0" smtClean="0"/>
              <a:t>confortables</a:t>
            </a:r>
          </a:p>
          <a:p>
            <a:pPr lvl="1">
              <a:spcBef>
                <a:spcPts val="1600"/>
              </a:spcBef>
            </a:pPr>
            <a:r>
              <a:rPr lang="fr-FR" dirty="0" smtClean="0"/>
              <a:t>Choisir </a:t>
            </a:r>
            <a:r>
              <a:rPr lang="fr-FR" dirty="0"/>
              <a:t>le meilleur moment de la journée pour les clients âgés pour les rencontrer et leur permettre de réfléchir </a:t>
            </a:r>
            <a:r>
              <a:rPr lang="fr-FR" dirty="0" smtClean="0"/>
              <a:t>clairement</a:t>
            </a:r>
          </a:p>
          <a:p>
            <a:pPr lvl="1">
              <a:spcBef>
                <a:spcPts val="1600"/>
              </a:spcBef>
            </a:pPr>
            <a:r>
              <a:rPr lang="fr-FR" dirty="0" smtClean="0"/>
              <a:t>Soyez </a:t>
            </a:r>
            <a:r>
              <a:rPr lang="fr-FR" dirty="0"/>
              <a:t>attentifs aux effets que peuvent avoir les </a:t>
            </a:r>
            <a:r>
              <a:rPr lang="fr-FR" dirty="0" smtClean="0"/>
              <a:t>médicaments</a:t>
            </a:r>
          </a:p>
          <a:p>
            <a:pPr lvl="1">
              <a:spcBef>
                <a:spcPts val="1600"/>
              </a:spcBef>
            </a:pPr>
            <a:r>
              <a:rPr lang="fr-FR" dirty="0" smtClean="0"/>
              <a:t>Lieu </a:t>
            </a:r>
            <a:r>
              <a:rPr lang="fr-FR" dirty="0"/>
              <a:t>du rendez-vous; sont-ils plus à l’aise chez eux</a:t>
            </a:r>
            <a:r>
              <a:rPr lang="fr-FR" dirty="0" smtClean="0"/>
              <a:t>?</a:t>
            </a:r>
            <a:endParaRPr lang="fr-FR" dirty="0"/>
          </a:p>
          <a:p>
            <a:pPr>
              <a:spcBef>
                <a:spcPts val="1800"/>
              </a:spcBef>
            </a:pPr>
            <a:r>
              <a:rPr lang="fr-FR" dirty="0"/>
              <a:t>La capacité à comprendre et à communiquer clairement peut être influencée par des troubles auditifs, la fatigue, les médicaments, la maladie, le stress et d’autres facteurs. Prévoyez suffisamment de temps et de confort</a:t>
            </a:r>
            <a:r>
              <a:rPr lang="fr-FR" dirty="0" smtClean="0"/>
              <a:t>.</a:t>
            </a:r>
            <a:endParaRPr lang="fr-FR"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7</a:t>
            </a:fld>
            <a:endParaRPr lang="en-CA" dirty="0"/>
          </a:p>
        </p:txBody>
      </p:sp>
    </p:spTree>
    <p:extLst>
      <p:ext uri="{BB962C8B-B14F-4D97-AF65-F5344CB8AC3E}">
        <p14:creationId xmlns:p14="http://schemas.microsoft.com/office/powerpoint/2010/main" val="1843684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INTERACTION AVEC LES CLIENTS</a:t>
            </a:r>
          </a:p>
        </p:txBody>
      </p:sp>
      <p:sp>
        <p:nvSpPr>
          <p:cNvPr id="3" name="Content Placeholder 2"/>
          <p:cNvSpPr>
            <a:spLocks noGrp="1"/>
          </p:cNvSpPr>
          <p:nvPr>
            <p:ph idx="1"/>
          </p:nvPr>
        </p:nvSpPr>
        <p:spPr>
          <a:xfrm>
            <a:off x="1187624" y="1644418"/>
            <a:ext cx="7056784" cy="4664902"/>
          </a:xfrm>
        </p:spPr>
        <p:txBody>
          <a:bodyPr>
            <a:normAutofit fontScale="85000" lnSpcReduction="10000"/>
          </a:bodyPr>
          <a:lstStyle/>
          <a:p>
            <a:pPr>
              <a:spcBef>
                <a:spcPts val="1600"/>
              </a:spcBef>
            </a:pPr>
            <a:r>
              <a:rPr lang="fr-FR" dirty="0"/>
              <a:t>Ralentissez le débit de votre parole, insister sur certains points au moyen d’expressions faciales et du langage corporel</a:t>
            </a:r>
          </a:p>
          <a:p>
            <a:pPr>
              <a:spcBef>
                <a:spcPts val="1600"/>
              </a:spcBef>
            </a:pPr>
            <a:r>
              <a:rPr lang="fr-FR" dirty="0"/>
              <a:t>Observez et écoutez comment les clients répondent </a:t>
            </a:r>
            <a:br>
              <a:rPr lang="fr-FR" dirty="0"/>
            </a:br>
            <a:r>
              <a:rPr lang="fr-FR" dirty="0"/>
              <a:t>aux questions</a:t>
            </a:r>
          </a:p>
          <a:p>
            <a:pPr>
              <a:spcBef>
                <a:spcPts val="1600"/>
              </a:spcBef>
            </a:pPr>
            <a:r>
              <a:rPr lang="fr-FR" dirty="0"/>
              <a:t>Voyez au-delà des conventions sociales comme les hochements de tête et les approbations</a:t>
            </a:r>
          </a:p>
          <a:p>
            <a:pPr>
              <a:spcBef>
                <a:spcPts val="1600"/>
              </a:spcBef>
            </a:pPr>
            <a:r>
              <a:rPr lang="fr-FR" dirty="0"/>
              <a:t>Remarquez comment ils réagissent aux questions de clarification et faites un suivi </a:t>
            </a:r>
          </a:p>
          <a:p>
            <a:pPr>
              <a:spcBef>
                <a:spcPts val="1600"/>
              </a:spcBef>
            </a:pPr>
            <a:r>
              <a:rPr lang="fr-FR" dirty="0"/>
              <a:t>Vérifiez leur compréhension et ce qu’ils ont vraiment assimilé</a:t>
            </a:r>
          </a:p>
          <a:p>
            <a:pPr>
              <a:spcBef>
                <a:spcPts val="1600"/>
              </a:spcBef>
            </a:pPr>
            <a:r>
              <a:rPr lang="fr-FR" dirty="0"/>
              <a:t>Faites un retour en arrière et confirmez qu’ils ont bien compris ce qui s’est dit pendant la discussion</a:t>
            </a:r>
          </a:p>
          <a:p>
            <a:pPr>
              <a:spcBef>
                <a:spcPts val="1600"/>
              </a:spcBef>
            </a:pPr>
            <a:r>
              <a:rPr lang="fr-FR" dirty="0"/>
              <a:t>Prévoyez suffisamment ou plus de temps pour les discussions </a:t>
            </a:r>
            <a:r>
              <a:rPr lang="fr-FR" dirty="0" smtClean="0"/>
              <a:t>complexes</a:t>
            </a:r>
            <a:endParaRPr lang="fr-FR"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8</a:t>
            </a:fld>
            <a:endParaRPr lang="en-CA" dirty="0"/>
          </a:p>
        </p:txBody>
      </p:sp>
    </p:spTree>
    <p:extLst>
      <p:ext uri="{BB962C8B-B14F-4D97-AF65-F5344CB8AC3E}">
        <p14:creationId xmlns:p14="http://schemas.microsoft.com/office/powerpoint/2010/main" val="3075094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Signes</a:t>
            </a:r>
            <a:r>
              <a:rPr lang="en-US" dirty="0"/>
              <a:t> à </a:t>
            </a:r>
            <a:r>
              <a:rPr lang="en-US" dirty="0" err="1"/>
              <a:t>surveiller</a:t>
            </a:r>
            <a:endParaRPr lang="en-US" dirty="0"/>
          </a:p>
        </p:txBody>
      </p:sp>
      <p:sp>
        <p:nvSpPr>
          <p:cNvPr id="3" name="Content Placeholder 2"/>
          <p:cNvSpPr>
            <a:spLocks noGrp="1"/>
          </p:cNvSpPr>
          <p:nvPr>
            <p:ph idx="1"/>
          </p:nvPr>
        </p:nvSpPr>
        <p:spPr>
          <a:xfrm>
            <a:off x="1187624" y="1644418"/>
            <a:ext cx="7056784" cy="4592894"/>
          </a:xfrm>
        </p:spPr>
        <p:txBody>
          <a:bodyPr>
            <a:normAutofit lnSpcReduction="10000"/>
          </a:bodyPr>
          <a:lstStyle/>
          <a:p>
            <a:pPr marL="0" indent="0">
              <a:buNone/>
            </a:pPr>
            <a:r>
              <a:rPr lang="fr-FR" dirty="0">
                <a:solidFill>
                  <a:srgbClr val="F7403A"/>
                </a:solidFill>
              </a:rPr>
              <a:t>Signes et signaux d’alerte d’une possible diminution </a:t>
            </a:r>
            <a:br>
              <a:rPr lang="fr-FR" dirty="0">
                <a:solidFill>
                  <a:srgbClr val="F7403A"/>
                </a:solidFill>
              </a:rPr>
            </a:br>
            <a:r>
              <a:rPr lang="fr-FR" dirty="0">
                <a:solidFill>
                  <a:srgbClr val="F7403A"/>
                </a:solidFill>
              </a:rPr>
              <a:t>de la capacité :</a:t>
            </a:r>
          </a:p>
          <a:p>
            <a:pPr>
              <a:spcBef>
                <a:spcPts val="1800"/>
              </a:spcBef>
            </a:pPr>
            <a:r>
              <a:rPr lang="fr-FR" dirty="0"/>
              <a:t>Problèmes de mémoire</a:t>
            </a:r>
          </a:p>
          <a:p>
            <a:pPr>
              <a:spcBef>
                <a:spcPts val="1600"/>
              </a:spcBef>
            </a:pPr>
            <a:r>
              <a:rPr lang="fr-FR" dirty="0"/>
              <a:t>Facilement confus</a:t>
            </a:r>
          </a:p>
          <a:p>
            <a:pPr>
              <a:spcBef>
                <a:spcPts val="1600"/>
              </a:spcBef>
            </a:pPr>
            <a:r>
              <a:rPr lang="fr-FR" dirty="0"/>
              <a:t>Désorganisé</a:t>
            </a:r>
          </a:p>
          <a:p>
            <a:pPr>
              <a:spcBef>
                <a:spcPts val="1600"/>
              </a:spcBef>
            </a:pPr>
            <a:r>
              <a:rPr lang="fr-FR" dirty="0"/>
              <a:t>Difficultés à suivre une conversation</a:t>
            </a:r>
          </a:p>
          <a:p>
            <a:pPr>
              <a:spcBef>
                <a:spcPts val="1600"/>
              </a:spcBef>
            </a:pPr>
            <a:r>
              <a:rPr lang="fr-FR" dirty="0"/>
              <a:t>Seulement hocher de la tête et donner </a:t>
            </a:r>
            <a:r>
              <a:rPr lang="fr-FR" dirty="0" smtClean="0"/>
              <a:t>des </a:t>
            </a:r>
            <a:r>
              <a:rPr lang="fr-FR" dirty="0"/>
              <a:t>réponses vagues</a:t>
            </a:r>
          </a:p>
          <a:p>
            <a:pPr>
              <a:spcBef>
                <a:spcPts val="1600"/>
              </a:spcBef>
            </a:pPr>
            <a:r>
              <a:rPr lang="fr-FR" dirty="0"/>
              <a:t>Les décisions semblent irréfléchies, contraires </a:t>
            </a:r>
            <a:r>
              <a:rPr lang="fr-FR" dirty="0" smtClean="0"/>
              <a:t>à </a:t>
            </a:r>
            <a:r>
              <a:rPr lang="fr-FR" dirty="0"/>
              <a:t>la personnalité ou incohérentes avec le style </a:t>
            </a:r>
            <a:r>
              <a:rPr lang="fr-FR" dirty="0" smtClean="0"/>
              <a:t>de </a:t>
            </a:r>
            <a:r>
              <a:rPr lang="fr-FR" dirty="0"/>
              <a:t>prise </a:t>
            </a:r>
            <a:r>
              <a:rPr lang="fr-FR" dirty="0" smtClean="0"/>
              <a:t>de décision antérieur</a:t>
            </a:r>
            <a:endParaRPr lang="fr-FR" dirty="0"/>
          </a:p>
        </p:txBody>
      </p:sp>
      <p:sp>
        <p:nvSpPr>
          <p:cNvPr id="4" name="Slide Number Placeholder 3"/>
          <p:cNvSpPr>
            <a:spLocks noGrp="1"/>
          </p:cNvSpPr>
          <p:nvPr>
            <p:ph type="sldNum" sz="quarter" idx="12"/>
          </p:nvPr>
        </p:nvSpPr>
        <p:spPr/>
        <p:txBody>
          <a:bodyPr/>
          <a:lstStyle/>
          <a:p>
            <a:fld id="{4C22FB01-402B-4F57-AA93-8EBDF67A44D2}" type="slidenum">
              <a:rPr lang="en-CA" smtClean="0"/>
              <a:pPr/>
              <a:t>9</a:t>
            </a:fld>
            <a:endParaRPr lang="en-CA" dirty="0"/>
          </a:p>
        </p:txBody>
      </p:sp>
    </p:spTree>
    <p:extLst>
      <p:ext uri="{BB962C8B-B14F-4D97-AF65-F5344CB8AC3E}">
        <p14:creationId xmlns:p14="http://schemas.microsoft.com/office/powerpoint/2010/main" val="1425682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ll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299</Words>
  <Application>Microsoft Office PowerPoint</Application>
  <PresentationFormat>On-screen Show (4:3)</PresentationFormat>
  <Paragraphs>71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CAPACITÉ ET PROCESSUS DÉCISIONNEL</vt:lpstr>
      <vt:lpstr>DÉFINITION de la capacité</vt:lpstr>
      <vt:lpstr>La capacité peut varier</vt:lpstr>
      <vt:lpstr>Qui peut être considéré comme « inapte »</vt:lpstr>
      <vt:lpstr>CAPACITÉ ET VIEILLISSEMENT</vt:lpstr>
      <vt:lpstr>Le rôle du représentant</vt:lpstr>
      <vt:lpstr>Interaction avec les clients</vt:lpstr>
      <vt:lpstr>INTERACTION AVEC LES CLIENTS</vt:lpstr>
      <vt:lpstr>Signes à surveiller</vt:lpstr>
      <vt:lpstr>Que peuvent faire les représentants</vt:lpstr>
    </vt:vector>
  </TitlesOfParts>
  <Company>IFIC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Adriana Peternel</dc:creator>
  <cp:lastModifiedBy>Adriana Peternel</cp:lastModifiedBy>
  <cp:revision>29</cp:revision>
  <dcterms:created xsi:type="dcterms:W3CDTF">2016-10-28T14:03:44Z</dcterms:created>
  <dcterms:modified xsi:type="dcterms:W3CDTF">2018-07-04T16:53:31Z</dcterms:modified>
</cp:coreProperties>
</file>