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9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403A"/>
    <a:srgbClr val="5E6A71"/>
    <a:srgbClr val="AEB4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205"/>
        <p:guide pos="9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66C37-2C54-4853-AA7D-D094888195D4}" type="datetimeFigureOut">
              <a:rPr lang="en-CA" smtClean="0"/>
              <a:t>2018-07-09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8805D-6F36-4356-87A6-EA70DC9EEDB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870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3648" y="2607047"/>
            <a:ext cx="6624736" cy="893961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7403A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75656" y="3393679"/>
            <a:ext cx="6624736" cy="467369"/>
          </a:xfrm>
        </p:spPr>
        <p:txBody>
          <a:bodyPr>
            <a:normAutofit/>
          </a:bodyPr>
          <a:lstStyle>
            <a:lvl1pPr marL="0" indent="0" algn="l">
              <a:buNone/>
              <a:defRPr sz="2400" cap="all" baseline="0">
                <a:solidFill>
                  <a:srgbClr val="5E6A7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EVENT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906110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205" userDrawn="1">
          <p15:clr>
            <a:srgbClr val="FBAE40"/>
          </p15:clr>
        </p15:guide>
        <p15:guide id="2" pos="97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5616" y="1"/>
            <a:ext cx="7571184" cy="1052735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rgbClr val="5E6A7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44418"/>
            <a:ext cx="7056784" cy="4232854"/>
          </a:xfrm>
        </p:spPr>
        <p:txBody>
          <a:bodyPr/>
          <a:lstStyle>
            <a:lvl1pPr>
              <a:defRPr>
                <a:solidFill>
                  <a:srgbClr val="5E6A7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02896" y="652025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4C22FB01-402B-4F57-AA93-8EBDF67A44D2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331" y="5949280"/>
            <a:ext cx="416430" cy="41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91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9592" y="2051149"/>
            <a:ext cx="3596208" cy="3394075"/>
          </a:xfrm>
        </p:spPr>
        <p:txBody>
          <a:bodyPr/>
          <a:lstStyle>
            <a:lvl1pPr>
              <a:defRPr sz="2100">
                <a:solidFill>
                  <a:srgbClr val="5E6A71"/>
                </a:solidFill>
              </a:defRPr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592" y="2051149"/>
            <a:ext cx="3596208" cy="3394075"/>
          </a:xfrm>
        </p:spPr>
        <p:txBody>
          <a:bodyPr/>
          <a:lstStyle>
            <a:lvl1pPr>
              <a:defRPr sz="2100">
                <a:solidFill>
                  <a:srgbClr val="5E6A71"/>
                </a:solidFill>
              </a:defRPr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02896" y="652025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4C22FB01-402B-4F57-AA93-8EBDF67A44D2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115616" y="0"/>
            <a:ext cx="7571184" cy="1052735"/>
          </a:xfrm>
        </p:spPr>
        <p:txBody>
          <a:bodyPr>
            <a:normAutofit/>
          </a:bodyPr>
          <a:lstStyle>
            <a:lvl1pPr>
              <a:defRPr sz="3200">
                <a:solidFill>
                  <a:srgbClr val="5E6A7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331" y="5949280"/>
            <a:ext cx="416430" cy="41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675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031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E6A71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4864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5E6A71"/>
                </a:solidFill>
              </a:defRPr>
            </a:lvl1pPr>
          </a:lstStyle>
          <a:p>
            <a:fld id="{4C22FB01-402B-4F57-AA93-8EBDF67A44D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0926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rgbClr val="F7403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rgbClr val="5E6A7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rgbClr val="5E6A7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2601591"/>
            <a:ext cx="6840760" cy="893961"/>
          </a:xfrm>
        </p:spPr>
        <p:txBody>
          <a:bodyPr>
            <a:noAutofit/>
          </a:bodyPr>
          <a:lstStyle/>
          <a:p>
            <a:r>
              <a:rPr lang="en-CA" dirty="0"/>
              <a:t>Elder friendly practices</a:t>
            </a:r>
            <a:endParaRPr lang="en-CA" sz="3600" dirty="0">
              <a:solidFill>
                <a:srgbClr val="F7403A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393679"/>
            <a:ext cx="6660740" cy="899417"/>
          </a:xfrm>
        </p:spPr>
        <p:txBody>
          <a:bodyPr>
            <a:normAutofit/>
          </a:bodyPr>
          <a:lstStyle/>
          <a:p>
            <a:r>
              <a:rPr lang="en-US" dirty="0"/>
              <a:t>Creating a welcoming and accessible experience for clients</a:t>
            </a:r>
          </a:p>
        </p:txBody>
      </p:sp>
    </p:spTree>
    <p:extLst>
      <p:ext uri="{BB962C8B-B14F-4D97-AF65-F5344CB8AC3E}">
        <p14:creationId xmlns:p14="http://schemas.microsoft.com/office/powerpoint/2010/main" val="296735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for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44418"/>
            <a:ext cx="7056784" cy="4664902"/>
          </a:xfrm>
        </p:spPr>
        <p:txBody>
          <a:bodyPr/>
          <a:lstStyle/>
          <a:p>
            <a:pPr>
              <a:spcBef>
                <a:spcPts val="1600"/>
              </a:spcBef>
            </a:pPr>
            <a:r>
              <a:rPr lang="en-US" dirty="0"/>
              <a:t>Think about physical space and surroundings in advance when planning meetings with elderly clients. </a:t>
            </a:r>
          </a:p>
          <a:p>
            <a:pPr>
              <a:spcBef>
                <a:spcPts val="1600"/>
              </a:spcBef>
            </a:pPr>
            <a:r>
              <a:rPr lang="en-US" dirty="0"/>
              <a:t>Consider travel times, access routes, weather conditions and times of year.</a:t>
            </a:r>
          </a:p>
          <a:p>
            <a:pPr>
              <a:spcBef>
                <a:spcPts val="1600"/>
              </a:spcBef>
            </a:pPr>
            <a:r>
              <a:rPr lang="en-US" dirty="0"/>
              <a:t>Assess whether there are any hazards or physical constraints.</a:t>
            </a:r>
          </a:p>
          <a:p>
            <a:pPr>
              <a:spcBef>
                <a:spcPts val="1600"/>
              </a:spcBef>
            </a:pPr>
            <a:r>
              <a:rPr lang="en-US" dirty="0"/>
              <a:t>Do an office audit, thinking about or walking through the practice, as well as the entry and exit points.</a:t>
            </a:r>
          </a:p>
          <a:p>
            <a:pPr marL="0" indent="0">
              <a:buNone/>
            </a:pP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Setting </a:t>
            </a:r>
            <a:r>
              <a:rPr lang="en-US" sz="1600" dirty="0"/>
              <a:t>up your office to become more elder-friendly can lead to more productive client meetings and a continued strong and trusting client-advisor relationship.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4169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PRE-MEETING CONSIDERATIONS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600"/>
              </a:spcBef>
            </a:pPr>
            <a:r>
              <a:rPr lang="en-US" dirty="0"/>
              <a:t>Is location, weather, time of year or accessibility a barrier? If so, consider having the advisor go to the client.</a:t>
            </a:r>
          </a:p>
          <a:p>
            <a:pPr>
              <a:spcBef>
                <a:spcPts val="1600"/>
              </a:spcBef>
            </a:pPr>
            <a:r>
              <a:rPr lang="en-US" dirty="0"/>
              <a:t>Provide easy-to-follow directions to the office and plan for any extra time needed for meetings.</a:t>
            </a:r>
          </a:p>
          <a:p>
            <a:pPr>
              <a:spcBef>
                <a:spcPts val="1600"/>
              </a:spcBef>
            </a:pPr>
            <a:r>
              <a:rPr lang="en-US" dirty="0"/>
              <a:t>Ensure there is accessible parking and easy access to and from office, including elevators. </a:t>
            </a:r>
          </a:p>
          <a:p>
            <a:pPr>
              <a:spcBef>
                <a:spcPts val="1600"/>
              </a:spcBef>
            </a:pPr>
            <a:r>
              <a:rPr lang="en-US" dirty="0"/>
              <a:t>Provide clear directional signage.</a:t>
            </a:r>
          </a:p>
          <a:p>
            <a:pPr>
              <a:spcBef>
                <a:spcPts val="1600"/>
              </a:spcBef>
            </a:pPr>
            <a:r>
              <a:rPr lang="en-US" dirty="0"/>
              <a:t>Ensure the office surroundings include safe and clear walkways, sidewalks, steps and stairways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3684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INSIDE THE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600"/>
              </a:spcBef>
            </a:pPr>
            <a:r>
              <a:rPr lang="en-US" dirty="0"/>
              <a:t>Do exterior and interior doors open automatically or easily? If not, have someone greet and assist the client.</a:t>
            </a:r>
          </a:p>
          <a:p>
            <a:pPr>
              <a:spcBef>
                <a:spcPts val="1600"/>
              </a:spcBef>
            </a:pPr>
            <a:r>
              <a:rPr lang="en-US" dirty="0"/>
              <a:t>Ensure there is adequate space to wait and move around the reception area.</a:t>
            </a:r>
          </a:p>
          <a:p>
            <a:pPr>
              <a:spcBef>
                <a:spcPts val="1600"/>
              </a:spcBef>
            </a:pPr>
            <a:r>
              <a:rPr lang="en-US" dirty="0"/>
              <a:t>Extra space may be needed in hallways and meeting rooms to accommodate mobility devices or personal support workers. </a:t>
            </a:r>
          </a:p>
          <a:p>
            <a:pPr>
              <a:spcBef>
                <a:spcPts val="1600"/>
              </a:spcBef>
            </a:pPr>
            <a:r>
              <a:rPr lang="en-US" dirty="0"/>
              <a:t>Provide storage spaces for large items like scooters, as well as personal items such as canes</a:t>
            </a:r>
          </a:p>
          <a:p>
            <a:pPr>
              <a:spcBef>
                <a:spcPts val="1600"/>
              </a:spcBef>
            </a:pPr>
            <a:r>
              <a:rPr lang="en-US" dirty="0"/>
              <a:t>Offer refreshments, including juice, water and snacks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4903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ROOM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600"/>
              </a:spcBef>
            </a:pPr>
            <a:r>
              <a:rPr lang="en-US" dirty="0"/>
              <a:t>Plan in advance to accommodate each client’s unique needs.</a:t>
            </a:r>
          </a:p>
          <a:p>
            <a:pPr>
              <a:spcBef>
                <a:spcPts val="1600"/>
              </a:spcBef>
            </a:pPr>
            <a:r>
              <a:rPr lang="en-US" dirty="0"/>
              <a:t>Select meeting spaces that are well lit, free of glare.</a:t>
            </a:r>
          </a:p>
          <a:p>
            <a:pPr>
              <a:spcBef>
                <a:spcPts val="1600"/>
              </a:spcBef>
            </a:pPr>
            <a:r>
              <a:rPr lang="en-US" dirty="0"/>
              <a:t>Reduce background noises that can interfere with hearing aids, including fans, air conditioning and music.</a:t>
            </a:r>
          </a:p>
          <a:p>
            <a:pPr>
              <a:spcBef>
                <a:spcPts val="1600"/>
              </a:spcBef>
            </a:pPr>
            <a:r>
              <a:rPr lang="en-US" dirty="0"/>
              <a:t>Verbally check in with clients to ensure they are comfortable and able to see and hear well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60282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CONVERSATIONS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600"/>
              </a:spcBef>
            </a:pPr>
            <a:r>
              <a:rPr lang="en-US" dirty="0"/>
              <a:t>Direct eye contact is important.</a:t>
            </a:r>
          </a:p>
          <a:p>
            <a:pPr>
              <a:spcBef>
                <a:spcPts val="1600"/>
              </a:spcBef>
            </a:pPr>
            <a:r>
              <a:rPr lang="en-US" dirty="0"/>
              <a:t>Slow down the pace of speech. </a:t>
            </a:r>
          </a:p>
          <a:p>
            <a:pPr>
              <a:spcBef>
                <a:spcPts val="1600"/>
              </a:spcBef>
            </a:pPr>
            <a:r>
              <a:rPr lang="en-US" dirty="0"/>
              <a:t>Emphasize points with facial expressions and body language – these are helpful hearing ‘cues’.</a:t>
            </a:r>
          </a:p>
          <a:p>
            <a:pPr>
              <a:spcBef>
                <a:spcPts val="1600"/>
              </a:spcBef>
            </a:pPr>
            <a:r>
              <a:rPr lang="en-US" dirty="0"/>
              <a:t>Watch and listen to how clients respond to information.</a:t>
            </a:r>
          </a:p>
          <a:p>
            <a:pPr>
              <a:spcBef>
                <a:spcPts val="1600"/>
              </a:spcBef>
            </a:pPr>
            <a:r>
              <a:rPr lang="en-US" dirty="0"/>
              <a:t>Look beyond the social graces of nods and agreement.</a:t>
            </a:r>
          </a:p>
          <a:p>
            <a:pPr>
              <a:spcBef>
                <a:spcPts val="1600"/>
              </a:spcBef>
            </a:pPr>
            <a:r>
              <a:rPr lang="en-US" dirty="0"/>
              <a:t>Probe and verify what was understood and repeat if necessary.  </a:t>
            </a:r>
          </a:p>
          <a:p>
            <a:pPr>
              <a:spcBef>
                <a:spcPts val="1600"/>
              </a:spcBef>
            </a:pPr>
            <a:r>
              <a:rPr lang="en-US" dirty="0"/>
              <a:t>Allow additional time for complex discussions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1879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Handouts and presentations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600"/>
              </a:spcBef>
            </a:pPr>
            <a:r>
              <a:rPr lang="en-US" dirty="0"/>
              <a:t>Mobility or dexterity challenges can be difficult and distracting if clients have to flip through lengthy handouts.  </a:t>
            </a:r>
          </a:p>
          <a:p>
            <a:pPr>
              <a:spcBef>
                <a:spcPts val="1600"/>
              </a:spcBef>
            </a:pPr>
            <a:r>
              <a:rPr lang="en-US" dirty="0"/>
              <a:t>Use PowerPoint to project material on large presentation screen or wall.</a:t>
            </a:r>
          </a:p>
          <a:p>
            <a:pPr>
              <a:spcBef>
                <a:spcPts val="1600"/>
              </a:spcBef>
            </a:pPr>
            <a:r>
              <a:rPr lang="en-US" dirty="0"/>
              <a:t>Provide firm paper stock for handouts, and print double-sided vs multiple pages.</a:t>
            </a:r>
          </a:p>
          <a:p>
            <a:pPr>
              <a:spcBef>
                <a:spcPts val="1600"/>
              </a:spcBef>
            </a:pPr>
            <a:r>
              <a:rPr lang="en-US" dirty="0"/>
              <a:t>Personalize visuals if you know clients well; use familiar references such as family photos. </a:t>
            </a:r>
          </a:p>
          <a:p>
            <a:pPr>
              <a:spcBef>
                <a:spcPts val="1600"/>
              </a:spcBef>
            </a:pPr>
            <a:r>
              <a:rPr lang="en-US" dirty="0"/>
              <a:t>Provide takeaway material for later reference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8523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clients bring helpers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44418"/>
            <a:ext cx="7056784" cy="4520886"/>
          </a:xfrm>
        </p:spPr>
        <p:txBody>
          <a:bodyPr>
            <a:normAutofit fontScale="92500"/>
          </a:bodyPr>
          <a:lstStyle/>
          <a:p>
            <a:pPr>
              <a:spcBef>
                <a:spcPts val="1600"/>
              </a:spcBef>
            </a:pPr>
            <a:r>
              <a:rPr lang="en-US" dirty="0"/>
              <a:t>At meeting outset, determine the nature of the relationship with the client. For example, is the companion a family member or a </a:t>
            </a:r>
            <a:r>
              <a:rPr lang="en-US" dirty="0" err="1"/>
              <a:t>neighbour</a:t>
            </a:r>
            <a:r>
              <a:rPr lang="en-US" dirty="0"/>
              <a:t>?</a:t>
            </a:r>
          </a:p>
          <a:p>
            <a:pPr>
              <a:spcBef>
                <a:spcPts val="1600"/>
              </a:spcBef>
            </a:pPr>
            <a:r>
              <a:rPr lang="en-US" dirty="0"/>
              <a:t>The companion can be a great help to the advisor if they know the client well and can help further the conversation. </a:t>
            </a:r>
          </a:p>
          <a:p>
            <a:pPr>
              <a:spcBef>
                <a:spcPts val="1600"/>
              </a:spcBef>
            </a:pPr>
            <a:r>
              <a:rPr lang="en-US" dirty="0"/>
              <a:t>Explain what aspects of meeting can involve a group discussion and what matters need to be discussed one-on-one with the client.  </a:t>
            </a:r>
          </a:p>
          <a:p>
            <a:pPr>
              <a:spcBef>
                <a:spcPts val="1600"/>
              </a:spcBef>
            </a:pPr>
            <a:r>
              <a:rPr lang="en-US" dirty="0"/>
              <a:t>Provide the helper with a comfortable waiting space. </a:t>
            </a:r>
          </a:p>
          <a:p>
            <a:pPr>
              <a:spcBef>
                <a:spcPts val="1600"/>
              </a:spcBef>
            </a:pPr>
            <a:r>
              <a:rPr lang="en-US" dirty="0"/>
              <a:t>Watch for red flags of financial exploitation and elder abuse. </a:t>
            </a:r>
            <a:r>
              <a:rPr lang="en-US" i="1" dirty="0"/>
              <a:t>(See IFIC’s Dealing with Elder Abuse video and resources</a:t>
            </a:r>
            <a:r>
              <a:rPr lang="en-US" i="1" dirty="0" smtClean="0"/>
              <a:t>)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38456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ll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553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Elder friendly practices</vt:lpstr>
      <vt:lpstr>Preparing for success</vt:lpstr>
      <vt:lpstr>PRE-MEETING CONSIDERATIONS </vt:lpstr>
      <vt:lpstr>INSIDE THE PRACTICE</vt:lpstr>
      <vt:lpstr>MEETING ROOM Considerations</vt:lpstr>
      <vt:lpstr>client CONVERSATIONS</vt:lpstr>
      <vt:lpstr>Handouts and presentations</vt:lpstr>
      <vt:lpstr>When clients bring helpers</vt:lpstr>
    </vt:vector>
  </TitlesOfParts>
  <Company>IFIC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Adriana Peternel</dc:creator>
  <cp:lastModifiedBy>Adriana Peternel</cp:lastModifiedBy>
  <cp:revision>29</cp:revision>
  <dcterms:created xsi:type="dcterms:W3CDTF">2016-10-28T14:03:44Z</dcterms:created>
  <dcterms:modified xsi:type="dcterms:W3CDTF">2018-07-09T13:18:29Z</dcterms:modified>
</cp:coreProperties>
</file>