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9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03A"/>
    <a:srgbClr val="5E6A71"/>
    <a:srgbClr val="AEB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205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66C37-2C54-4853-AA7D-D094888195D4}" type="datetimeFigureOut">
              <a:rPr lang="en-CA" smtClean="0"/>
              <a:t>2018-07-10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8805D-6F36-4356-87A6-EA70DC9EEDB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70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3648" y="2607047"/>
            <a:ext cx="6624736" cy="893961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7403A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5656" y="3393679"/>
            <a:ext cx="6624736" cy="467369"/>
          </a:xfrm>
        </p:spPr>
        <p:txBody>
          <a:bodyPr>
            <a:normAutofit/>
          </a:bodyPr>
          <a:lstStyle>
            <a:lvl1pPr marL="0" indent="0" algn="l">
              <a:buNone/>
              <a:defRPr sz="2400" cap="all" baseline="0">
                <a:solidFill>
                  <a:srgbClr val="5E6A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EVENT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9061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205" userDrawn="1">
          <p15:clr>
            <a:srgbClr val="FBAE40"/>
          </p15:clr>
        </p15:guide>
        <p15:guide id="2" pos="97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1"/>
            <a:ext cx="7571184" cy="105273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232854"/>
          </a:xfrm>
        </p:spPr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1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2051149"/>
            <a:ext cx="3596208" cy="3394075"/>
          </a:xfrm>
        </p:spPr>
        <p:txBody>
          <a:bodyPr/>
          <a:lstStyle>
            <a:lvl1pPr>
              <a:defRPr sz="2100">
                <a:solidFill>
                  <a:srgbClr val="5E6A71"/>
                </a:solidFill>
              </a:defRPr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592" y="2051149"/>
            <a:ext cx="3596208" cy="3394075"/>
          </a:xfrm>
        </p:spPr>
        <p:txBody>
          <a:bodyPr/>
          <a:lstStyle>
            <a:lvl1pPr>
              <a:defRPr sz="2100">
                <a:solidFill>
                  <a:srgbClr val="5E6A71"/>
                </a:solidFill>
              </a:defRPr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115616" y="0"/>
            <a:ext cx="7571184" cy="105273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7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0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4864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E6A71"/>
                </a:solidFill>
              </a:defRPr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092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rgbClr val="F7403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rgbClr val="5E6A7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5E6A7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601591"/>
            <a:ext cx="6840760" cy="893961"/>
          </a:xfrm>
        </p:spPr>
        <p:txBody>
          <a:bodyPr>
            <a:noAutofit/>
          </a:bodyPr>
          <a:lstStyle/>
          <a:p>
            <a:r>
              <a:rPr lang="en-CA" sz="3100" dirty="0" err="1"/>
              <a:t>Pratiques</a:t>
            </a:r>
            <a:r>
              <a:rPr lang="en-CA" sz="3100" dirty="0"/>
              <a:t> </a:t>
            </a:r>
            <a:r>
              <a:rPr lang="en-CA" sz="3100" dirty="0" err="1"/>
              <a:t>adaptées</a:t>
            </a:r>
            <a:r>
              <a:rPr lang="en-CA" sz="3100" dirty="0"/>
              <a:t> aux </a:t>
            </a:r>
            <a:r>
              <a:rPr lang="en-CA" sz="3100" dirty="0" err="1"/>
              <a:t>aînés</a:t>
            </a:r>
            <a:endParaRPr lang="en-CA" sz="3100" dirty="0">
              <a:solidFill>
                <a:srgbClr val="F7403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393679"/>
            <a:ext cx="6660740" cy="755401"/>
          </a:xfrm>
        </p:spPr>
        <p:txBody>
          <a:bodyPr>
            <a:normAutofit/>
          </a:bodyPr>
          <a:lstStyle/>
          <a:p>
            <a:r>
              <a:rPr lang="fr-FR" sz="2000" dirty="0"/>
              <a:t>Proposer aux clients un environnement accueillant et accessible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673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conditions </a:t>
            </a:r>
            <a:r>
              <a:rPr lang="en-US" dirty="0" err="1"/>
              <a:t>gagnantes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73691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Réfléchissez à la configuration des lieux et à l’espace environnant lorsque vous planifiez une rencontre avec un client âgé. </a:t>
            </a:r>
          </a:p>
          <a:p>
            <a:pPr>
              <a:spcBef>
                <a:spcPts val="1200"/>
              </a:spcBef>
            </a:pPr>
            <a:r>
              <a:rPr lang="fr-FR" dirty="0"/>
              <a:t>Tenez compte du temps de déplacement, des voies d’accès, des conditions météorologiques et de la période de l’année.</a:t>
            </a:r>
          </a:p>
          <a:p>
            <a:pPr>
              <a:spcBef>
                <a:spcPts val="1200"/>
              </a:spcBef>
            </a:pPr>
            <a:r>
              <a:rPr lang="fr-FR" dirty="0"/>
              <a:t>Repérez tout danger ou obstacle physique.</a:t>
            </a:r>
          </a:p>
          <a:p>
            <a:pPr>
              <a:spcBef>
                <a:spcPts val="1200"/>
              </a:spcBef>
            </a:pPr>
            <a:r>
              <a:rPr lang="fr-FR" dirty="0"/>
              <a:t>Analysez les entrées et sorties ainsi que les allées de votre bureau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  <a:p>
            <a:pPr marL="0" indent="0">
              <a:buNone/>
            </a:pPr>
            <a:r>
              <a:rPr lang="fr-FR" sz="1600" dirty="0"/>
              <a:t>Adapter votre bureau aux aînés pourrait rendre vos rencontres avec les clients plus productives en plus d’entretenir le solide lien de confiance </a:t>
            </a:r>
            <a:r>
              <a:rPr lang="fr-FR" sz="1600" dirty="0" smtClean="0"/>
              <a:t>qui</a:t>
            </a:r>
            <a:br>
              <a:rPr lang="fr-FR" sz="1600" dirty="0" smtClean="0"/>
            </a:br>
            <a:r>
              <a:rPr lang="fr-FR" sz="1600" dirty="0" smtClean="0"/>
              <a:t>vous </a:t>
            </a:r>
            <a:r>
              <a:rPr lang="fr-FR" sz="1600" dirty="0"/>
              <a:t>unit à votre client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416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ÉLÉMENTS À ANALYSER AVANT </a:t>
            </a:r>
            <a:br>
              <a:rPr lang="fr-FR" dirty="0"/>
            </a:br>
            <a:r>
              <a:rPr lang="fr-FR" dirty="0"/>
              <a:t>LA RENCONTRE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Le lieu, la météo, la période de l’année ou l’accessibilité sont-ils un obstacle? Si c’est le cas, demandez au conseiller de se déplacer chez le client.</a:t>
            </a:r>
          </a:p>
          <a:p>
            <a:pPr>
              <a:spcBef>
                <a:spcPts val="1200"/>
              </a:spcBef>
            </a:pPr>
            <a:r>
              <a:rPr lang="fr-FR" dirty="0"/>
              <a:t>Fournissez des indications faciles à suivre pour se rendre au bureau et prévoyez plus de temps pour vos rencontres.</a:t>
            </a:r>
          </a:p>
          <a:p>
            <a:pPr>
              <a:spcBef>
                <a:spcPts val="1200"/>
              </a:spcBef>
            </a:pPr>
            <a:r>
              <a:rPr lang="fr-FR" dirty="0"/>
              <a:t>Assurez-vous que votre bureau est facilement accessible, qu’un espace de stationnement se trouve à proximité et qu’il y a des ascenseurs. </a:t>
            </a:r>
          </a:p>
          <a:p>
            <a:pPr>
              <a:spcBef>
                <a:spcPts val="1200"/>
              </a:spcBef>
            </a:pPr>
            <a:r>
              <a:rPr lang="fr-FR" dirty="0"/>
              <a:t>La signalisation doit être claire.</a:t>
            </a:r>
          </a:p>
          <a:p>
            <a:pPr>
              <a:spcBef>
                <a:spcPts val="1200"/>
              </a:spcBef>
            </a:pPr>
            <a:r>
              <a:rPr lang="fr-FR" dirty="0"/>
              <a:t>Assurez-vous que les accès à votre bureau et l’espace environnant, comme les allées, les trottoirs, les marches et les escaliers sont sécuritaires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181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À L’INTÉRIEUR DES BUREAUX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66490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Les portes extérieures et intérieures s’ouvrent-elles automatiquement ou facilement? Si ce n’est pas le cas, demandez à quelqu’un d’accueillir et d’aider le client.</a:t>
            </a:r>
          </a:p>
          <a:p>
            <a:pPr>
              <a:spcBef>
                <a:spcPts val="1200"/>
              </a:spcBef>
            </a:pPr>
            <a:r>
              <a:rPr lang="fr-FR" dirty="0"/>
              <a:t>Prévoyez suffisamment d’espace de circulation dans l’aire de réception et d’attente</a:t>
            </a:r>
          </a:p>
          <a:p>
            <a:pPr>
              <a:spcBef>
                <a:spcPts val="1200"/>
              </a:spcBef>
            </a:pPr>
            <a:r>
              <a:rPr lang="fr-FR" dirty="0"/>
              <a:t>De l’espace supplémentaire sera peut-être nécessaire dans l’entrée et les salles de réunion afin d’accueillir des appareils d’aide à la mobilité ou des préposés aux services de soutien à la personne. </a:t>
            </a:r>
          </a:p>
          <a:p>
            <a:pPr>
              <a:spcBef>
                <a:spcPts val="1200"/>
              </a:spcBef>
            </a:pPr>
            <a:r>
              <a:rPr lang="fr-FR" dirty="0"/>
              <a:t>Fournissez des espaces de rangement pour de gros appareils, comme les voiturettes motorisées, ou des appareils personnels, comme des cannes.</a:t>
            </a:r>
          </a:p>
          <a:p>
            <a:pPr>
              <a:spcBef>
                <a:spcPts val="1200"/>
              </a:spcBef>
            </a:pPr>
            <a:r>
              <a:rPr lang="fr-FR" dirty="0"/>
              <a:t>Proposez des rafraîchissements, dont du jus et de l’eau, et des grignotines.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7379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ÉLÉMENTS À ANALYSER DANS LA SALLE DE RÉUNION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fr-FR" dirty="0"/>
              <a:t>Planifiez de façon à répondre aux besoins de chaque client.</a:t>
            </a:r>
          </a:p>
          <a:p>
            <a:pPr>
              <a:spcBef>
                <a:spcPts val="1200"/>
              </a:spcBef>
            </a:pPr>
            <a:r>
              <a:rPr lang="fr-FR" dirty="0"/>
              <a:t>Optez pour des espaces de rencontres bien éclairés et évitez les sources d’éblouissement.</a:t>
            </a:r>
          </a:p>
          <a:p>
            <a:pPr>
              <a:spcBef>
                <a:spcPts val="1200"/>
              </a:spcBef>
            </a:pPr>
            <a:r>
              <a:rPr lang="fr-FR" dirty="0"/>
              <a:t>Atténuez les bruits ambiants, comme ceux générés par la ventilation et la climatisation, ou la musique qui peuvent nuire à l’efficacité des prothèses auditives.</a:t>
            </a:r>
          </a:p>
          <a:p>
            <a:pPr>
              <a:spcBef>
                <a:spcPts val="1200"/>
              </a:spcBef>
            </a:pPr>
            <a:r>
              <a:rPr lang="fr-FR" dirty="0"/>
              <a:t>Demandez verbalement à vos clients s’ils sont confortables et s’ils voient et entendent bien.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077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CONVERSATIONS AVEC LES 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Il est important d’établir un contact visuel.</a:t>
            </a:r>
          </a:p>
          <a:p>
            <a:pPr>
              <a:spcBef>
                <a:spcPts val="1200"/>
              </a:spcBef>
            </a:pPr>
            <a:r>
              <a:rPr lang="fr-FR" dirty="0"/>
              <a:t>Ralentissez votre débit. </a:t>
            </a:r>
          </a:p>
          <a:p>
            <a:pPr>
              <a:spcBef>
                <a:spcPts val="1200"/>
              </a:spcBef>
            </a:pPr>
            <a:r>
              <a:rPr lang="fr-FR" dirty="0"/>
              <a:t>Enrichissez vos propos avec des expressions faciales et votre langage corporel qui font office de repères auditifs utiles.</a:t>
            </a:r>
          </a:p>
          <a:p>
            <a:pPr>
              <a:spcBef>
                <a:spcPts val="1200"/>
              </a:spcBef>
            </a:pPr>
            <a:r>
              <a:rPr lang="fr-FR" dirty="0"/>
              <a:t>Observez et écoutez afin de détecter comment les clients réagissent à l’information.</a:t>
            </a:r>
          </a:p>
          <a:p>
            <a:pPr>
              <a:spcBef>
                <a:spcPts val="1200"/>
              </a:spcBef>
            </a:pPr>
            <a:r>
              <a:rPr lang="fr-FR" dirty="0"/>
              <a:t>Voyez au-delà des conventions sociales comme les hochements de tête et les approbations.</a:t>
            </a:r>
          </a:p>
          <a:p>
            <a:pPr>
              <a:spcBef>
                <a:spcPts val="1200"/>
              </a:spcBef>
            </a:pPr>
            <a:r>
              <a:rPr lang="fr-FR" dirty="0"/>
              <a:t>Validez la compréhension des renseignements et répétez </a:t>
            </a:r>
            <a:br>
              <a:rPr lang="fr-FR" dirty="0"/>
            </a:br>
            <a:r>
              <a:rPr lang="fr-FR" dirty="0"/>
              <a:t>au besoin.  </a:t>
            </a:r>
          </a:p>
          <a:p>
            <a:pPr>
              <a:spcBef>
                <a:spcPts val="1200"/>
              </a:spcBef>
            </a:pPr>
            <a:r>
              <a:rPr lang="fr-FR" dirty="0"/>
              <a:t>Prévoyez plus de temps pour les discussions complexes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345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Documents à distribuer et présentations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37687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Les clients qui éprouvent des difficultés de mobilité ou de dextérité peuvent être distraits lorsqu’ils doivent tourner les pages d’un long document.  </a:t>
            </a:r>
          </a:p>
          <a:p>
            <a:pPr>
              <a:spcBef>
                <a:spcPts val="1200"/>
              </a:spcBef>
            </a:pPr>
            <a:r>
              <a:rPr lang="fr-FR" dirty="0"/>
              <a:t>PowerPoint peut s’avérer utile pour projeter le contenu d’une présentation sur un grand écran ou un mur.</a:t>
            </a:r>
          </a:p>
          <a:p>
            <a:pPr>
              <a:spcBef>
                <a:spcPts val="1200"/>
              </a:spcBef>
            </a:pPr>
            <a:r>
              <a:rPr lang="fr-FR" dirty="0"/>
              <a:t>Remettez des documents imprimés recto verso afin de réduire le nombre de pages.</a:t>
            </a:r>
          </a:p>
          <a:p>
            <a:pPr>
              <a:spcBef>
                <a:spcPts val="1200"/>
              </a:spcBef>
            </a:pPr>
            <a:r>
              <a:rPr lang="fr-FR" dirty="0"/>
              <a:t>Vous pouvez personnaliser la présentation si vous connaissez bien vos clients et utiliser des références qui leur sont familières comme des photos de famille. </a:t>
            </a:r>
          </a:p>
          <a:p>
            <a:pPr>
              <a:spcBef>
                <a:spcPts val="1200"/>
              </a:spcBef>
            </a:pPr>
            <a:r>
              <a:rPr lang="fr-FR" dirty="0"/>
              <a:t>Fournissez-leur des documents qu’ils pourront rapporter et consulter plus tard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355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personnes</a:t>
            </a:r>
            <a:r>
              <a:rPr lang="en-US" dirty="0"/>
              <a:t> de </a:t>
            </a:r>
            <a:r>
              <a:rPr lang="en-US" dirty="0" err="1"/>
              <a:t>soutien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Dès le début de la rencontre, établissez la nature de la relation </a:t>
            </a:r>
            <a:br>
              <a:rPr lang="fr-FR" dirty="0"/>
            </a:br>
            <a:r>
              <a:rPr lang="fr-FR" dirty="0"/>
              <a:t>avec le client. Par exemple, s’agit-il d’un membre de la famille ou d’un voisin?</a:t>
            </a:r>
          </a:p>
          <a:p>
            <a:pPr>
              <a:spcBef>
                <a:spcPts val="1200"/>
              </a:spcBef>
            </a:pPr>
            <a:r>
              <a:rPr lang="fr-FR" dirty="0"/>
              <a:t>Un accompagnateur peut être un précieux atout pour le représentant, s’il connaît bien le client et peut faire progresser la discussion. </a:t>
            </a:r>
          </a:p>
          <a:p>
            <a:pPr>
              <a:spcBef>
                <a:spcPts val="1200"/>
              </a:spcBef>
            </a:pPr>
            <a:r>
              <a:rPr lang="fr-FR" dirty="0"/>
              <a:t>Expliquez quels sont les questions qui peuvent être abordées </a:t>
            </a:r>
            <a:br>
              <a:rPr lang="fr-FR" dirty="0"/>
            </a:br>
            <a:r>
              <a:rPr lang="fr-FR" dirty="0"/>
              <a:t>en groupe et les sujets qui doivent être abordés en tête à tête </a:t>
            </a:r>
            <a:br>
              <a:rPr lang="fr-FR" dirty="0"/>
            </a:br>
            <a:r>
              <a:rPr lang="fr-FR" dirty="0"/>
              <a:t>avec le client.  </a:t>
            </a:r>
          </a:p>
          <a:p>
            <a:pPr>
              <a:spcBef>
                <a:spcPts val="1200"/>
              </a:spcBef>
            </a:pPr>
            <a:r>
              <a:rPr lang="fr-FR" dirty="0"/>
              <a:t>Assurez-vous que la personne de soutien attend dans un espace confortable. </a:t>
            </a:r>
          </a:p>
          <a:p>
            <a:pPr>
              <a:spcBef>
                <a:spcPts val="1200"/>
              </a:spcBef>
            </a:pPr>
            <a:r>
              <a:rPr lang="fr-FR" dirty="0"/>
              <a:t>Surveillez les signaux d’alarme d’exploitation financière ou de maltraitance des aînés. </a:t>
            </a:r>
            <a:r>
              <a:rPr lang="fr-FR" i="1" dirty="0"/>
              <a:t>(Consulter la vidéo et les documents de l’IFIC portant sur la maltraitance des aînés)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75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562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Pratiques adaptées aux aînés</vt:lpstr>
      <vt:lpstr>Les conditions gagnantes</vt:lpstr>
      <vt:lpstr>ÉLÉMENTS À ANALYSER AVANT  LA RENCONTRE </vt:lpstr>
      <vt:lpstr>À L’INTÉRIEUR DES BUREAUX</vt:lpstr>
      <vt:lpstr>ÉLÉMENTS À ANALYSER DANS LA SALLE DE RÉUNION</vt:lpstr>
      <vt:lpstr>CONVERSATIONS AVEC LES CLIENTS</vt:lpstr>
      <vt:lpstr>Documents à distribuer et présentations</vt:lpstr>
      <vt:lpstr>Les personnes de soutien</vt:lpstr>
    </vt:vector>
  </TitlesOfParts>
  <Company>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Peternel</dc:creator>
  <cp:lastModifiedBy>Adriana Peternel</cp:lastModifiedBy>
  <cp:revision>24</cp:revision>
  <dcterms:created xsi:type="dcterms:W3CDTF">2016-10-28T14:03:44Z</dcterms:created>
  <dcterms:modified xsi:type="dcterms:W3CDTF">2018-07-10T20:08:03Z</dcterms:modified>
</cp:coreProperties>
</file>